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7" r:id="rId2"/>
    <p:sldId id="295" r:id="rId3"/>
    <p:sldId id="299" r:id="rId4"/>
    <p:sldId id="308" r:id="rId5"/>
    <p:sldId id="273" r:id="rId6"/>
    <p:sldId id="300" r:id="rId7"/>
    <p:sldId id="302" r:id="rId8"/>
    <p:sldId id="301" r:id="rId9"/>
    <p:sldId id="310" r:id="rId10"/>
    <p:sldId id="309" r:id="rId11"/>
    <p:sldId id="296" r:id="rId12"/>
    <p:sldId id="305" r:id="rId13"/>
    <p:sldId id="306" r:id="rId14"/>
    <p:sldId id="307" r:id="rId15"/>
    <p:sldId id="297" r:id="rId16"/>
    <p:sldId id="303" r:id="rId17"/>
    <p:sldId id="304" r:id="rId18"/>
    <p:sldId id="298" r:id="rId19"/>
    <p:sldId id="275" r:id="rId20"/>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765" autoAdjust="0"/>
  </p:normalViewPr>
  <p:slideViewPr>
    <p:cSldViewPr snapToGrid="0" showGuides="1">
      <p:cViewPr varScale="1">
        <p:scale>
          <a:sx n="80" d="100"/>
          <a:sy n="80" d="100"/>
        </p:scale>
        <p:origin x="948"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gif>
</file>

<file path=ppt/media/image12.png>
</file>

<file path=ppt/media/image13.gif>
</file>

<file path=ppt/media/image14.png>
</file>

<file path=ppt/media/image15.png>
</file>

<file path=ppt/media/image16.gif>
</file>

<file path=ppt/media/image17.png>
</file>

<file path=ppt/media/image18.png>
</file>

<file path=ppt/media/image2.gif>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DB648F-4CB2-47EC-9B6D-D74B126C669E}" type="datetimeFigureOut">
              <a:rPr lang="es-PE" smtClean="0"/>
              <a:t>20/08/2023</a:t>
            </a:fld>
            <a:endParaRPr lang="es-P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A82FA4-2145-4C16-8ECE-E9DDB9CF8E8C}" type="slidenum">
              <a:rPr lang="es-PE" smtClean="0"/>
              <a:t>‹#›</a:t>
            </a:fld>
            <a:endParaRPr lang="es-PE"/>
          </a:p>
        </p:txBody>
      </p:sp>
    </p:spTree>
    <p:extLst>
      <p:ext uri="{BB962C8B-B14F-4D97-AF65-F5344CB8AC3E}">
        <p14:creationId xmlns:p14="http://schemas.microsoft.com/office/powerpoint/2010/main" val="1746431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13A254-321F-4242-8B02-B8071F57B93D}" type="slidenum">
              <a:rPr lang="en-US" smtClean="0"/>
              <a:t>1</a:t>
            </a:fld>
            <a:endParaRPr lang="en-US"/>
          </a:p>
        </p:txBody>
      </p:sp>
    </p:spTree>
    <p:extLst>
      <p:ext uri="{BB962C8B-B14F-4D97-AF65-F5344CB8AC3E}">
        <p14:creationId xmlns:p14="http://schemas.microsoft.com/office/powerpoint/2010/main" val="5049975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10</a:t>
            </a:fld>
            <a:endParaRPr lang="en-US"/>
          </a:p>
        </p:txBody>
      </p:sp>
    </p:spTree>
    <p:extLst>
      <p:ext uri="{BB962C8B-B14F-4D97-AF65-F5344CB8AC3E}">
        <p14:creationId xmlns:p14="http://schemas.microsoft.com/office/powerpoint/2010/main" val="428751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Core — This is a point that has at least m points within distance n from itself.</a:t>
            </a:r>
          </a:p>
          <a:p>
            <a:pPr marL="171450" indent="-171450">
              <a:buFont typeface="Arial" panose="020B0604020202020204" pitchFamily="34" charset="0"/>
              <a:buChar char="•"/>
            </a:pPr>
            <a:r>
              <a:rPr lang="en-US" dirty="0"/>
              <a:t>Border — This is a point that has at least one Core point at a distance n.</a:t>
            </a:r>
          </a:p>
          <a:p>
            <a:pPr marL="171450" indent="-171450">
              <a:buFont typeface="Arial" panose="020B0604020202020204" pitchFamily="34" charset="0"/>
              <a:buChar char="•"/>
            </a:pPr>
            <a:r>
              <a:rPr lang="en-US" dirty="0"/>
              <a:t>Noise — This is a point that is neither a Core nor a Border. And it has less than m points within distance n from itself.</a:t>
            </a:r>
          </a:p>
        </p:txBody>
      </p:sp>
      <p:sp>
        <p:nvSpPr>
          <p:cNvPr id="4" name="Slide Number Placeholder 3"/>
          <p:cNvSpPr>
            <a:spLocks noGrp="1"/>
          </p:cNvSpPr>
          <p:nvPr>
            <p:ph type="sldNum" sz="quarter" idx="5"/>
          </p:nvPr>
        </p:nvSpPr>
        <p:spPr/>
        <p:txBody>
          <a:bodyPr/>
          <a:lstStyle/>
          <a:p>
            <a:fld id="{A5C26BFD-6A84-409B-8DC8-13B906D14B27}" type="slidenum">
              <a:rPr lang="en-US" smtClean="0"/>
              <a:t>11</a:t>
            </a:fld>
            <a:endParaRPr lang="en-US"/>
          </a:p>
        </p:txBody>
      </p:sp>
    </p:spTree>
    <p:extLst>
      <p:ext uri="{BB962C8B-B14F-4D97-AF65-F5344CB8AC3E}">
        <p14:creationId xmlns:p14="http://schemas.microsoft.com/office/powerpoint/2010/main" val="42458246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12</a:t>
            </a:fld>
            <a:endParaRPr lang="en-US"/>
          </a:p>
        </p:txBody>
      </p:sp>
    </p:spTree>
    <p:extLst>
      <p:ext uri="{BB962C8B-B14F-4D97-AF65-F5344CB8AC3E}">
        <p14:creationId xmlns:p14="http://schemas.microsoft.com/office/powerpoint/2010/main" val="3066801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13</a:t>
            </a:fld>
            <a:endParaRPr lang="en-US"/>
          </a:p>
        </p:txBody>
      </p:sp>
    </p:spTree>
    <p:extLst>
      <p:ext uri="{BB962C8B-B14F-4D97-AF65-F5344CB8AC3E}">
        <p14:creationId xmlns:p14="http://schemas.microsoft.com/office/powerpoint/2010/main" val="3604001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14</a:t>
            </a:fld>
            <a:endParaRPr lang="en-US"/>
          </a:p>
        </p:txBody>
      </p:sp>
    </p:spTree>
    <p:extLst>
      <p:ext uri="{BB962C8B-B14F-4D97-AF65-F5344CB8AC3E}">
        <p14:creationId xmlns:p14="http://schemas.microsoft.com/office/powerpoint/2010/main" val="19900335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15</a:t>
            </a:fld>
            <a:endParaRPr lang="en-US"/>
          </a:p>
        </p:txBody>
      </p:sp>
    </p:spTree>
    <p:extLst>
      <p:ext uri="{BB962C8B-B14F-4D97-AF65-F5344CB8AC3E}">
        <p14:creationId xmlns:p14="http://schemas.microsoft.com/office/powerpoint/2010/main" val="24071018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16</a:t>
            </a:fld>
            <a:endParaRPr lang="en-US"/>
          </a:p>
        </p:txBody>
      </p:sp>
    </p:spTree>
    <p:extLst>
      <p:ext uri="{BB962C8B-B14F-4D97-AF65-F5344CB8AC3E}">
        <p14:creationId xmlns:p14="http://schemas.microsoft.com/office/powerpoint/2010/main" val="18265997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17</a:t>
            </a:fld>
            <a:endParaRPr lang="en-US"/>
          </a:p>
        </p:txBody>
      </p:sp>
    </p:spTree>
    <p:extLst>
      <p:ext uri="{BB962C8B-B14F-4D97-AF65-F5344CB8AC3E}">
        <p14:creationId xmlns:p14="http://schemas.microsoft.com/office/powerpoint/2010/main" val="2469568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18</a:t>
            </a:fld>
            <a:endParaRPr lang="en-US"/>
          </a:p>
        </p:txBody>
      </p:sp>
    </p:spTree>
    <p:extLst>
      <p:ext uri="{BB962C8B-B14F-4D97-AF65-F5344CB8AC3E}">
        <p14:creationId xmlns:p14="http://schemas.microsoft.com/office/powerpoint/2010/main" val="1324791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EB13A254-321F-4242-8B02-B8071F57B93D}" type="slidenum">
              <a:rPr lang="en-US" smtClean="0"/>
              <a:t>19</a:t>
            </a:fld>
            <a:endParaRPr lang="en-US"/>
          </a:p>
        </p:txBody>
      </p:sp>
    </p:spTree>
    <p:extLst>
      <p:ext uri="{BB962C8B-B14F-4D97-AF65-F5344CB8AC3E}">
        <p14:creationId xmlns:p14="http://schemas.microsoft.com/office/powerpoint/2010/main" val="1917100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13A254-321F-4242-8B02-B8071F57B93D}" type="slidenum">
              <a:rPr lang="en-US" smtClean="0"/>
              <a:t>2</a:t>
            </a:fld>
            <a:endParaRPr lang="en-US"/>
          </a:p>
        </p:txBody>
      </p:sp>
    </p:spTree>
    <p:extLst>
      <p:ext uri="{BB962C8B-B14F-4D97-AF65-F5344CB8AC3E}">
        <p14:creationId xmlns:p14="http://schemas.microsoft.com/office/powerpoint/2010/main" val="3862665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MX" dirty="0"/>
              <a:t>El conjunto de datos que pertenecen a un mismo grupo deben tener características propiedades similares, y a la vez, características muy disímiles respecto a elementos de otros grupos</a:t>
            </a:r>
          </a:p>
          <a:p>
            <a:r>
              <a:rPr lang="es-MX" dirty="0" err="1"/>
              <a:t>Tecnica</a:t>
            </a:r>
            <a:r>
              <a:rPr lang="es-MX" dirty="0"/>
              <a:t> de Machine </a:t>
            </a:r>
            <a:r>
              <a:rPr lang="es-MX" dirty="0" err="1"/>
              <a:t>Learning</a:t>
            </a:r>
            <a:r>
              <a:rPr lang="es-MX" dirty="0"/>
              <a:t> q</a:t>
            </a:r>
            <a:r>
              <a:rPr lang="es-PE" dirty="0" err="1"/>
              <a:t>ue</a:t>
            </a:r>
            <a:r>
              <a:rPr lang="es-PE" dirty="0"/>
              <a:t> permite agrupar, de manera no supervisada un conjunto de datos de acuerdo a su estructura o características similares. </a:t>
            </a:r>
          </a:p>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3</a:t>
            </a:fld>
            <a:endParaRPr lang="en-US"/>
          </a:p>
        </p:txBody>
      </p:sp>
    </p:spTree>
    <p:extLst>
      <p:ext uri="{BB962C8B-B14F-4D97-AF65-F5344CB8AC3E}">
        <p14:creationId xmlns:p14="http://schemas.microsoft.com/office/powerpoint/2010/main" val="31465206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4</a:t>
            </a:fld>
            <a:endParaRPr lang="en-US"/>
          </a:p>
        </p:txBody>
      </p:sp>
    </p:spTree>
    <p:extLst>
      <p:ext uri="{BB962C8B-B14F-4D97-AF65-F5344CB8AC3E}">
        <p14:creationId xmlns:p14="http://schemas.microsoft.com/office/powerpoint/2010/main" val="1543310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5</a:t>
            </a:fld>
            <a:endParaRPr lang="en-US"/>
          </a:p>
        </p:txBody>
      </p:sp>
    </p:spTree>
    <p:extLst>
      <p:ext uri="{BB962C8B-B14F-4D97-AF65-F5344CB8AC3E}">
        <p14:creationId xmlns:p14="http://schemas.microsoft.com/office/powerpoint/2010/main" val="31305663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6</a:t>
            </a:fld>
            <a:endParaRPr lang="en-US"/>
          </a:p>
        </p:txBody>
      </p:sp>
    </p:spTree>
    <p:extLst>
      <p:ext uri="{BB962C8B-B14F-4D97-AF65-F5344CB8AC3E}">
        <p14:creationId xmlns:p14="http://schemas.microsoft.com/office/powerpoint/2010/main" val="16079853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7</a:t>
            </a:fld>
            <a:endParaRPr lang="en-US"/>
          </a:p>
        </p:txBody>
      </p:sp>
    </p:spTree>
    <p:extLst>
      <p:ext uri="{BB962C8B-B14F-4D97-AF65-F5344CB8AC3E}">
        <p14:creationId xmlns:p14="http://schemas.microsoft.com/office/powerpoint/2010/main" val="3006822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8</a:t>
            </a:fld>
            <a:endParaRPr lang="en-US"/>
          </a:p>
        </p:txBody>
      </p:sp>
    </p:spTree>
    <p:extLst>
      <p:ext uri="{BB962C8B-B14F-4D97-AF65-F5344CB8AC3E}">
        <p14:creationId xmlns:p14="http://schemas.microsoft.com/office/powerpoint/2010/main" val="4079396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C26BFD-6A84-409B-8DC8-13B906D14B27}" type="slidenum">
              <a:rPr lang="en-US" smtClean="0"/>
              <a:t>9</a:t>
            </a:fld>
            <a:endParaRPr lang="en-US"/>
          </a:p>
        </p:txBody>
      </p:sp>
    </p:spTree>
    <p:extLst>
      <p:ext uri="{BB962C8B-B14F-4D97-AF65-F5344CB8AC3E}">
        <p14:creationId xmlns:p14="http://schemas.microsoft.com/office/powerpoint/2010/main" val="1346272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616B8-79B5-8A43-7460-4E92ADE99D5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PE"/>
          </a:p>
        </p:txBody>
      </p:sp>
      <p:sp>
        <p:nvSpPr>
          <p:cNvPr id="3" name="Subtitle 2">
            <a:extLst>
              <a:ext uri="{FF2B5EF4-FFF2-40B4-BE49-F238E27FC236}">
                <a16:creationId xmlns:a16="http://schemas.microsoft.com/office/drawing/2014/main" id="{58FCD8D7-3879-725A-56B9-0224B94067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PE"/>
          </a:p>
        </p:txBody>
      </p:sp>
      <p:sp>
        <p:nvSpPr>
          <p:cNvPr id="4" name="Date Placeholder 3">
            <a:extLst>
              <a:ext uri="{FF2B5EF4-FFF2-40B4-BE49-F238E27FC236}">
                <a16:creationId xmlns:a16="http://schemas.microsoft.com/office/drawing/2014/main" id="{2F5D6112-2B18-CA40-770F-D84A38607D04}"/>
              </a:ext>
            </a:extLst>
          </p:cNvPr>
          <p:cNvSpPr>
            <a:spLocks noGrp="1"/>
          </p:cNvSpPr>
          <p:nvPr>
            <p:ph type="dt" sz="half" idx="10"/>
          </p:nvPr>
        </p:nvSpPr>
        <p:spPr/>
        <p:txBody>
          <a:bodyPr/>
          <a:lstStyle/>
          <a:p>
            <a:fld id="{0B6AD7B5-913D-4F95-AF87-41D170468E6F}" type="datetimeFigureOut">
              <a:rPr lang="es-PE" smtClean="0"/>
              <a:t>20/08/2023</a:t>
            </a:fld>
            <a:endParaRPr lang="es-PE"/>
          </a:p>
        </p:txBody>
      </p:sp>
      <p:sp>
        <p:nvSpPr>
          <p:cNvPr id="5" name="Footer Placeholder 4">
            <a:extLst>
              <a:ext uri="{FF2B5EF4-FFF2-40B4-BE49-F238E27FC236}">
                <a16:creationId xmlns:a16="http://schemas.microsoft.com/office/drawing/2014/main" id="{BBFF5233-E027-A627-5929-972D27B6A9D2}"/>
              </a:ext>
            </a:extLst>
          </p:cNvPr>
          <p:cNvSpPr>
            <a:spLocks noGrp="1"/>
          </p:cNvSpPr>
          <p:nvPr>
            <p:ph type="ftr" sz="quarter" idx="11"/>
          </p:nvPr>
        </p:nvSpPr>
        <p:spPr/>
        <p:txBody>
          <a:bodyPr/>
          <a:lstStyle/>
          <a:p>
            <a:endParaRPr lang="es-PE"/>
          </a:p>
        </p:txBody>
      </p:sp>
      <p:sp>
        <p:nvSpPr>
          <p:cNvPr id="6" name="Slide Number Placeholder 5">
            <a:extLst>
              <a:ext uri="{FF2B5EF4-FFF2-40B4-BE49-F238E27FC236}">
                <a16:creationId xmlns:a16="http://schemas.microsoft.com/office/drawing/2014/main" id="{9C844839-14F4-EFD2-8DB3-028DFB7D9D6F}"/>
              </a:ext>
            </a:extLst>
          </p:cNvPr>
          <p:cNvSpPr>
            <a:spLocks noGrp="1"/>
          </p:cNvSpPr>
          <p:nvPr>
            <p:ph type="sldNum" sz="quarter" idx="12"/>
          </p:nvPr>
        </p:nvSpPr>
        <p:spPr/>
        <p:txBody>
          <a:bodyPr/>
          <a:lstStyle/>
          <a:p>
            <a:fld id="{56AE33D4-955A-4767-977C-376015DC4A51}" type="slidenum">
              <a:rPr lang="es-PE" smtClean="0"/>
              <a:t>‹#›</a:t>
            </a:fld>
            <a:endParaRPr lang="es-PE"/>
          </a:p>
        </p:txBody>
      </p:sp>
    </p:spTree>
    <p:extLst>
      <p:ext uri="{BB962C8B-B14F-4D97-AF65-F5344CB8AC3E}">
        <p14:creationId xmlns:p14="http://schemas.microsoft.com/office/powerpoint/2010/main" val="4171328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B271F-2272-7F6A-CE2E-2E3E3B4DE7FB}"/>
              </a:ext>
            </a:extLst>
          </p:cNvPr>
          <p:cNvSpPr>
            <a:spLocks noGrp="1"/>
          </p:cNvSpPr>
          <p:nvPr>
            <p:ph type="title"/>
          </p:nvPr>
        </p:nvSpPr>
        <p:spPr/>
        <p:txBody>
          <a:bodyPr/>
          <a:lstStyle/>
          <a:p>
            <a:r>
              <a:rPr lang="en-US"/>
              <a:t>Click to edit Master title style</a:t>
            </a:r>
            <a:endParaRPr lang="es-PE"/>
          </a:p>
        </p:txBody>
      </p:sp>
      <p:sp>
        <p:nvSpPr>
          <p:cNvPr id="3" name="Vertical Text Placeholder 2">
            <a:extLst>
              <a:ext uri="{FF2B5EF4-FFF2-40B4-BE49-F238E27FC236}">
                <a16:creationId xmlns:a16="http://schemas.microsoft.com/office/drawing/2014/main" id="{09713A56-B5C3-91CC-C222-8E9C93123D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E"/>
          </a:p>
        </p:txBody>
      </p:sp>
      <p:sp>
        <p:nvSpPr>
          <p:cNvPr id="4" name="Date Placeholder 3">
            <a:extLst>
              <a:ext uri="{FF2B5EF4-FFF2-40B4-BE49-F238E27FC236}">
                <a16:creationId xmlns:a16="http://schemas.microsoft.com/office/drawing/2014/main" id="{7AFA8290-004F-1B22-0461-2471CE56B686}"/>
              </a:ext>
            </a:extLst>
          </p:cNvPr>
          <p:cNvSpPr>
            <a:spLocks noGrp="1"/>
          </p:cNvSpPr>
          <p:nvPr>
            <p:ph type="dt" sz="half" idx="10"/>
          </p:nvPr>
        </p:nvSpPr>
        <p:spPr/>
        <p:txBody>
          <a:bodyPr/>
          <a:lstStyle/>
          <a:p>
            <a:fld id="{0B6AD7B5-913D-4F95-AF87-41D170468E6F}" type="datetimeFigureOut">
              <a:rPr lang="es-PE" smtClean="0"/>
              <a:t>20/08/2023</a:t>
            </a:fld>
            <a:endParaRPr lang="es-PE"/>
          </a:p>
        </p:txBody>
      </p:sp>
      <p:sp>
        <p:nvSpPr>
          <p:cNvPr id="5" name="Footer Placeholder 4">
            <a:extLst>
              <a:ext uri="{FF2B5EF4-FFF2-40B4-BE49-F238E27FC236}">
                <a16:creationId xmlns:a16="http://schemas.microsoft.com/office/drawing/2014/main" id="{70C7F6C5-EA25-9752-9A7E-50C508717EC0}"/>
              </a:ext>
            </a:extLst>
          </p:cNvPr>
          <p:cNvSpPr>
            <a:spLocks noGrp="1"/>
          </p:cNvSpPr>
          <p:nvPr>
            <p:ph type="ftr" sz="quarter" idx="11"/>
          </p:nvPr>
        </p:nvSpPr>
        <p:spPr/>
        <p:txBody>
          <a:bodyPr/>
          <a:lstStyle/>
          <a:p>
            <a:endParaRPr lang="es-PE"/>
          </a:p>
        </p:txBody>
      </p:sp>
      <p:sp>
        <p:nvSpPr>
          <p:cNvPr id="6" name="Slide Number Placeholder 5">
            <a:extLst>
              <a:ext uri="{FF2B5EF4-FFF2-40B4-BE49-F238E27FC236}">
                <a16:creationId xmlns:a16="http://schemas.microsoft.com/office/drawing/2014/main" id="{27B938E6-9C13-F8BD-D17E-0595B68B4F75}"/>
              </a:ext>
            </a:extLst>
          </p:cNvPr>
          <p:cNvSpPr>
            <a:spLocks noGrp="1"/>
          </p:cNvSpPr>
          <p:nvPr>
            <p:ph type="sldNum" sz="quarter" idx="12"/>
          </p:nvPr>
        </p:nvSpPr>
        <p:spPr/>
        <p:txBody>
          <a:bodyPr/>
          <a:lstStyle/>
          <a:p>
            <a:fld id="{56AE33D4-955A-4767-977C-376015DC4A51}" type="slidenum">
              <a:rPr lang="es-PE" smtClean="0"/>
              <a:t>‹#›</a:t>
            </a:fld>
            <a:endParaRPr lang="es-PE"/>
          </a:p>
        </p:txBody>
      </p:sp>
    </p:spTree>
    <p:extLst>
      <p:ext uri="{BB962C8B-B14F-4D97-AF65-F5344CB8AC3E}">
        <p14:creationId xmlns:p14="http://schemas.microsoft.com/office/powerpoint/2010/main" val="1625672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6F64E8-1D4A-787D-A266-E6B8A35260B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PE"/>
          </a:p>
        </p:txBody>
      </p:sp>
      <p:sp>
        <p:nvSpPr>
          <p:cNvPr id="3" name="Vertical Text Placeholder 2">
            <a:extLst>
              <a:ext uri="{FF2B5EF4-FFF2-40B4-BE49-F238E27FC236}">
                <a16:creationId xmlns:a16="http://schemas.microsoft.com/office/drawing/2014/main" id="{0C268918-82A7-F2E2-1E30-C92C8DAC5C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E"/>
          </a:p>
        </p:txBody>
      </p:sp>
      <p:sp>
        <p:nvSpPr>
          <p:cNvPr id="4" name="Date Placeholder 3">
            <a:extLst>
              <a:ext uri="{FF2B5EF4-FFF2-40B4-BE49-F238E27FC236}">
                <a16:creationId xmlns:a16="http://schemas.microsoft.com/office/drawing/2014/main" id="{01CE406C-EB3F-9B11-A8F9-2B1693A7E946}"/>
              </a:ext>
            </a:extLst>
          </p:cNvPr>
          <p:cNvSpPr>
            <a:spLocks noGrp="1"/>
          </p:cNvSpPr>
          <p:nvPr>
            <p:ph type="dt" sz="half" idx="10"/>
          </p:nvPr>
        </p:nvSpPr>
        <p:spPr/>
        <p:txBody>
          <a:bodyPr/>
          <a:lstStyle/>
          <a:p>
            <a:fld id="{0B6AD7B5-913D-4F95-AF87-41D170468E6F}" type="datetimeFigureOut">
              <a:rPr lang="es-PE" smtClean="0"/>
              <a:t>20/08/2023</a:t>
            </a:fld>
            <a:endParaRPr lang="es-PE"/>
          </a:p>
        </p:txBody>
      </p:sp>
      <p:sp>
        <p:nvSpPr>
          <p:cNvPr id="5" name="Footer Placeholder 4">
            <a:extLst>
              <a:ext uri="{FF2B5EF4-FFF2-40B4-BE49-F238E27FC236}">
                <a16:creationId xmlns:a16="http://schemas.microsoft.com/office/drawing/2014/main" id="{29F05844-C4DF-1452-2581-A4B708FDB29F}"/>
              </a:ext>
            </a:extLst>
          </p:cNvPr>
          <p:cNvSpPr>
            <a:spLocks noGrp="1"/>
          </p:cNvSpPr>
          <p:nvPr>
            <p:ph type="ftr" sz="quarter" idx="11"/>
          </p:nvPr>
        </p:nvSpPr>
        <p:spPr/>
        <p:txBody>
          <a:bodyPr/>
          <a:lstStyle/>
          <a:p>
            <a:endParaRPr lang="es-PE"/>
          </a:p>
        </p:txBody>
      </p:sp>
      <p:sp>
        <p:nvSpPr>
          <p:cNvPr id="6" name="Slide Number Placeholder 5">
            <a:extLst>
              <a:ext uri="{FF2B5EF4-FFF2-40B4-BE49-F238E27FC236}">
                <a16:creationId xmlns:a16="http://schemas.microsoft.com/office/drawing/2014/main" id="{728FD778-D0E8-3B4C-2A2C-9F316B596540}"/>
              </a:ext>
            </a:extLst>
          </p:cNvPr>
          <p:cNvSpPr>
            <a:spLocks noGrp="1"/>
          </p:cNvSpPr>
          <p:nvPr>
            <p:ph type="sldNum" sz="quarter" idx="12"/>
          </p:nvPr>
        </p:nvSpPr>
        <p:spPr/>
        <p:txBody>
          <a:bodyPr/>
          <a:lstStyle/>
          <a:p>
            <a:fld id="{56AE33D4-955A-4767-977C-376015DC4A51}" type="slidenum">
              <a:rPr lang="es-PE" smtClean="0"/>
              <a:t>‹#›</a:t>
            </a:fld>
            <a:endParaRPr lang="es-PE"/>
          </a:p>
        </p:txBody>
      </p:sp>
    </p:spTree>
    <p:extLst>
      <p:ext uri="{BB962C8B-B14F-4D97-AF65-F5344CB8AC3E}">
        <p14:creationId xmlns:p14="http://schemas.microsoft.com/office/powerpoint/2010/main" val="593022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84F6D-1136-EA62-6B89-42AD7671969C}"/>
              </a:ext>
            </a:extLst>
          </p:cNvPr>
          <p:cNvSpPr>
            <a:spLocks noGrp="1"/>
          </p:cNvSpPr>
          <p:nvPr>
            <p:ph type="title"/>
          </p:nvPr>
        </p:nvSpPr>
        <p:spPr/>
        <p:txBody>
          <a:bodyPr/>
          <a:lstStyle/>
          <a:p>
            <a:r>
              <a:rPr lang="en-US"/>
              <a:t>Click to edit Master title style</a:t>
            </a:r>
            <a:endParaRPr lang="es-PE"/>
          </a:p>
        </p:txBody>
      </p:sp>
      <p:sp>
        <p:nvSpPr>
          <p:cNvPr id="3" name="Content Placeholder 2">
            <a:extLst>
              <a:ext uri="{FF2B5EF4-FFF2-40B4-BE49-F238E27FC236}">
                <a16:creationId xmlns:a16="http://schemas.microsoft.com/office/drawing/2014/main" id="{463BCF64-DBE2-748B-607C-4BD0ACD7FE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E"/>
          </a:p>
        </p:txBody>
      </p:sp>
      <p:sp>
        <p:nvSpPr>
          <p:cNvPr id="4" name="Date Placeholder 3">
            <a:extLst>
              <a:ext uri="{FF2B5EF4-FFF2-40B4-BE49-F238E27FC236}">
                <a16:creationId xmlns:a16="http://schemas.microsoft.com/office/drawing/2014/main" id="{A14B8FA0-CAD2-26C8-20FA-EDDC020CDA42}"/>
              </a:ext>
            </a:extLst>
          </p:cNvPr>
          <p:cNvSpPr>
            <a:spLocks noGrp="1"/>
          </p:cNvSpPr>
          <p:nvPr>
            <p:ph type="dt" sz="half" idx="10"/>
          </p:nvPr>
        </p:nvSpPr>
        <p:spPr/>
        <p:txBody>
          <a:bodyPr/>
          <a:lstStyle/>
          <a:p>
            <a:fld id="{0B6AD7B5-913D-4F95-AF87-41D170468E6F}" type="datetimeFigureOut">
              <a:rPr lang="es-PE" smtClean="0"/>
              <a:t>20/08/2023</a:t>
            </a:fld>
            <a:endParaRPr lang="es-PE"/>
          </a:p>
        </p:txBody>
      </p:sp>
      <p:sp>
        <p:nvSpPr>
          <p:cNvPr id="5" name="Footer Placeholder 4">
            <a:extLst>
              <a:ext uri="{FF2B5EF4-FFF2-40B4-BE49-F238E27FC236}">
                <a16:creationId xmlns:a16="http://schemas.microsoft.com/office/drawing/2014/main" id="{1C346EEE-214E-22EA-9D7A-EB19338E7E1E}"/>
              </a:ext>
            </a:extLst>
          </p:cNvPr>
          <p:cNvSpPr>
            <a:spLocks noGrp="1"/>
          </p:cNvSpPr>
          <p:nvPr>
            <p:ph type="ftr" sz="quarter" idx="11"/>
          </p:nvPr>
        </p:nvSpPr>
        <p:spPr/>
        <p:txBody>
          <a:bodyPr/>
          <a:lstStyle/>
          <a:p>
            <a:endParaRPr lang="es-PE"/>
          </a:p>
        </p:txBody>
      </p:sp>
      <p:sp>
        <p:nvSpPr>
          <p:cNvPr id="6" name="Slide Number Placeholder 5">
            <a:extLst>
              <a:ext uri="{FF2B5EF4-FFF2-40B4-BE49-F238E27FC236}">
                <a16:creationId xmlns:a16="http://schemas.microsoft.com/office/drawing/2014/main" id="{9DD45F17-D3DC-F719-B690-D6FEB6F6A7DD}"/>
              </a:ext>
            </a:extLst>
          </p:cNvPr>
          <p:cNvSpPr>
            <a:spLocks noGrp="1"/>
          </p:cNvSpPr>
          <p:nvPr>
            <p:ph type="sldNum" sz="quarter" idx="12"/>
          </p:nvPr>
        </p:nvSpPr>
        <p:spPr/>
        <p:txBody>
          <a:bodyPr/>
          <a:lstStyle/>
          <a:p>
            <a:fld id="{56AE33D4-955A-4767-977C-376015DC4A51}" type="slidenum">
              <a:rPr lang="es-PE" smtClean="0"/>
              <a:t>‹#›</a:t>
            </a:fld>
            <a:endParaRPr lang="es-PE"/>
          </a:p>
        </p:txBody>
      </p:sp>
    </p:spTree>
    <p:extLst>
      <p:ext uri="{BB962C8B-B14F-4D97-AF65-F5344CB8AC3E}">
        <p14:creationId xmlns:p14="http://schemas.microsoft.com/office/powerpoint/2010/main" val="287371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470E4-CCE5-7BE8-29BA-495C953C20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PE"/>
          </a:p>
        </p:txBody>
      </p:sp>
      <p:sp>
        <p:nvSpPr>
          <p:cNvPr id="3" name="Text Placeholder 2">
            <a:extLst>
              <a:ext uri="{FF2B5EF4-FFF2-40B4-BE49-F238E27FC236}">
                <a16:creationId xmlns:a16="http://schemas.microsoft.com/office/drawing/2014/main" id="{110B8417-D44A-F159-F3B3-4279F7B295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3F2EF3-3760-39A4-32B6-292923BBCA50}"/>
              </a:ext>
            </a:extLst>
          </p:cNvPr>
          <p:cNvSpPr>
            <a:spLocks noGrp="1"/>
          </p:cNvSpPr>
          <p:nvPr>
            <p:ph type="dt" sz="half" idx="10"/>
          </p:nvPr>
        </p:nvSpPr>
        <p:spPr/>
        <p:txBody>
          <a:bodyPr/>
          <a:lstStyle/>
          <a:p>
            <a:fld id="{0B6AD7B5-913D-4F95-AF87-41D170468E6F}" type="datetimeFigureOut">
              <a:rPr lang="es-PE" smtClean="0"/>
              <a:t>20/08/2023</a:t>
            </a:fld>
            <a:endParaRPr lang="es-PE"/>
          </a:p>
        </p:txBody>
      </p:sp>
      <p:sp>
        <p:nvSpPr>
          <p:cNvPr id="5" name="Footer Placeholder 4">
            <a:extLst>
              <a:ext uri="{FF2B5EF4-FFF2-40B4-BE49-F238E27FC236}">
                <a16:creationId xmlns:a16="http://schemas.microsoft.com/office/drawing/2014/main" id="{76C25EA9-0162-F76C-2D47-903D0380864C}"/>
              </a:ext>
            </a:extLst>
          </p:cNvPr>
          <p:cNvSpPr>
            <a:spLocks noGrp="1"/>
          </p:cNvSpPr>
          <p:nvPr>
            <p:ph type="ftr" sz="quarter" idx="11"/>
          </p:nvPr>
        </p:nvSpPr>
        <p:spPr/>
        <p:txBody>
          <a:bodyPr/>
          <a:lstStyle/>
          <a:p>
            <a:endParaRPr lang="es-PE"/>
          </a:p>
        </p:txBody>
      </p:sp>
      <p:sp>
        <p:nvSpPr>
          <p:cNvPr id="6" name="Slide Number Placeholder 5">
            <a:extLst>
              <a:ext uri="{FF2B5EF4-FFF2-40B4-BE49-F238E27FC236}">
                <a16:creationId xmlns:a16="http://schemas.microsoft.com/office/drawing/2014/main" id="{EEFEE32D-3146-C244-22A4-1C0B3F0E8B89}"/>
              </a:ext>
            </a:extLst>
          </p:cNvPr>
          <p:cNvSpPr>
            <a:spLocks noGrp="1"/>
          </p:cNvSpPr>
          <p:nvPr>
            <p:ph type="sldNum" sz="quarter" idx="12"/>
          </p:nvPr>
        </p:nvSpPr>
        <p:spPr/>
        <p:txBody>
          <a:bodyPr/>
          <a:lstStyle/>
          <a:p>
            <a:fld id="{56AE33D4-955A-4767-977C-376015DC4A51}" type="slidenum">
              <a:rPr lang="es-PE" smtClean="0"/>
              <a:t>‹#›</a:t>
            </a:fld>
            <a:endParaRPr lang="es-PE"/>
          </a:p>
        </p:txBody>
      </p:sp>
    </p:spTree>
    <p:extLst>
      <p:ext uri="{BB962C8B-B14F-4D97-AF65-F5344CB8AC3E}">
        <p14:creationId xmlns:p14="http://schemas.microsoft.com/office/powerpoint/2010/main" val="3027076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CA66E-FDD6-82E8-5F93-98FF3DF57B13}"/>
              </a:ext>
            </a:extLst>
          </p:cNvPr>
          <p:cNvSpPr>
            <a:spLocks noGrp="1"/>
          </p:cNvSpPr>
          <p:nvPr>
            <p:ph type="title"/>
          </p:nvPr>
        </p:nvSpPr>
        <p:spPr/>
        <p:txBody>
          <a:bodyPr/>
          <a:lstStyle/>
          <a:p>
            <a:r>
              <a:rPr lang="en-US"/>
              <a:t>Click to edit Master title style</a:t>
            </a:r>
            <a:endParaRPr lang="es-PE"/>
          </a:p>
        </p:txBody>
      </p:sp>
      <p:sp>
        <p:nvSpPr>
          <p:cNvPr id="3" name="Content Placeholder 2">
            <a:extLst>
              <a:ext uri="{FF2B5EF4-FFF2-40B4-BE49-F238E27FC236}">
                <a16:creationId xmlns:a16="http://schemas.microsoft.com/office/drawing/2014/main" id="{97D0CFBE-3D0E-C7DD-E7DD-9207BC6E47B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E"/>
          </a:p>
        </p:txBody>
      </p:sp>
      <p:sp>
        <p:nvSpPr>
          <p:cNvPr id="4" name="Content Placeholder 3">
            <a:extLst>
              <a:ext uri="{FF2B5EF4-FFF2-40B4-BE49-F238E27FC236}">
                <a16:creationId xmlns:a16="http://schemas.microsoft.com/office/drawing/2014/main" id="{DA8C60A9-A5D8-2B5B-C681-39AE3129330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E"/>
          </a:p>
        </p:txBody>
      </p:sp>
      <p:sp>
        <p:nvSpPr>
          <p:cNvPr id="5" name="Date Placeholder 4">
            <a:extLst>
              <a:ext uri="{FF2B5EF4-FFF2-40B4-BE49-F238E27FC236}">
                <a16:creationId xmlns:a16="http://schemas.microsoft.com/office/drawing/2014/main" id="{BDFEAF11-BF1F-B05E-BA46-07A7C912EDE4}"/>
              </a:ext>
            </a:extLst>
          </p:cNvPr>
          <p:cNvSpPr>
            <a:spLocks noGrp="1"/>
          </p:cNvSpPr>
          <p:nvPr>
            <p:ph type="dt" sz="half" idx="10"/>
          </p:nvPr>
        </p:nvSpPr>
        <p:spPr/>
        <p:txBody>
          <a:bodyPr/>
          <a:lstStyle/>
          <a:p>
            <a:fld id="{0B6AD7B5-913D-4F95-AF87-41D170468E6F}" type="datetimeFigureOut">
              <a:rPr lang="es-PE" smtClean="0"/>
              <a:t>20/08/2023</a:t>
            </a:fld>
            <a:endParaRPr lang="es-PE"/>
          </a:p>
        </p:txBody>
      </p:sp>
      <p:sp>
        <p:nvSpPr>
          <p:cNvPr id="6" name="Footer Placeholder 5">
            <a:extLst>
              <a:ext uri="{FF2B5EF4-FFF2-40B4-BE49-F238E27FC236}">
                <a16:creationId xmlns:a16="http://schemas.microsoft.com/office/drawing/2014/main" id="{791799D0-262E-5BE6-DE79-BA29079F71F2}"/>
              </a:ext>
            </a:extLst>
          </p:cNvPr>
          <p:cNvSpPr>
            <a:spLocks noGrp="1"/>
          </p:cNvSpPr>
          <p:nvPr>
            <p:ph type="ftr" sz="quarter" idx="11"/>
          </p:nvPr>
        </p:nvSpPr>
        <p:spPr/>
        <p:txBody>
          <a:bodyPr/>
          <a:lstStyle/>
          <a:p>
            <a:endParaRPr lang="es-PE"/>
          </a:p>
        </p:txBody>
      </p:sp>
      <p:sp>
        <p:nvSpPr>
          <p:cNvPr id="7" name="Slide Number Placeholder 6">
            <a:extLst>
              <a:ext uri="{FF2B5EF4-FFF2-40B4-BE49-F238E27FC236}">
                <a16:creationId xmlns:a16="http://schemas.microsoft.com/office/drawing/2014/main" id="{FF1F9F2F-7D4F-D9EA-2E3F-9682CD4F52F4}"/>
              </a:ext>
            </a:extLst>
          </p:cNvPr>
          <p:cNvSpPr>
            <a:spLocks noGrp="1"/>
          </p:cNvSpPr>
          <p:nvPr>
            <p:ph type="sldNum" sz="quarter" idx="12"/>
          </p:nvPr>
        </p:nvSpPr>
        <p:spPr/>
        <p:txBody>
          <a:bodyPr/>
          <a:lstStyle/>
          <a:p>
            <a:fld id="{56AE33D4-955A-4767-977C-376015DC4A51}" type="slidenum">
              <a:rPr lang="es-PE" smtClean="0"/>
              <a:t>‹#›</a:t>
            </a:fld>
            <a:endParaRPr lang="es-PE"/>
          </a:p>
        </p:txBody>
      </p:sp>
    </p:spTree>
    <p:extLst>
      <p:ext uri="{BB962C8B-B14F-4D97-AF65-F5344CB8AC3E}">
        <p14:creationId xmlns:p14="http://schemas.microsoft.com/office/powerpoint/2010/main" val="19723067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D0AD9-D198-2CAB-782E-93D88E039CD0}"/>
              </a:ext>
            </a:extLst>
          </p:cNvPr>
          <p:cNvSpPr>
            <a:spLocks noGrp="1"/>
          </p:cNvSpPr>
          <p:nvPr>
            <p:ph type="title"/>
          </p:nvPr>
        </p:nvSpPr>
        <p:spPr>
          <a:xfrm>
            <a:off x="839788" y="365125"/>
            <a:ext cx="10515600" cy="1325563"/>
          </a:xfrm>
        </p:spPr>
        <p:txBody>
          <a:bodyPr/>
          <a:lstStyle/>
          <a:p>
            <a:r>
              <a:rPr lang="en-US"/>
              <a:t>Click to edit Master title style</a:t>
            </a:r>
            <a:endParaRPr lang="es-PE"/>
          </a:p>
        </p:txBody>
      </p:sp>
      <p:sp>
        <p:nvSpPr>
          <p:cNvPr id="3" name="Text Placeholder 2">
            <a:extLst>
              <a:ext uri="{FF2B5EF4-FFF2-40B4-BE49-F238E27FC236}">
                <a16:creationId xmlns:a16="http://schemas.microsoft.com/office/drawing/2014/main" id="{76D9A8F1-3852-1C1E-327E-0E8940A295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BAF5FC-2236-77EF-FAAB-B5F3F9E8BA5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E"/>
          </a:p>
        </p:txBody>
      </p:sp>
      <p:sp>
        <p:nvSpPr>
          <p:cNvPr id="5" name="Text Placeholder 4">
            <a:extLst>
              <a:ext uri="{FF2B5EF4-FFF2-40B4-BE49-F238E27FC236}">
                <a16:creationId xmlns:a16="http://schemas.microsoft.com/office/drawing/2014/main" id="{82544144-AC59-8E64-031E-F53196E7A2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05DB84-1EB4-082E-B7FE-00F5A45B06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E"/>
          </a:p>
        </p:txBody>
      </p:sp>
      <p:sp>
        <p:nvSpPr>
          <p:cNvPr id="7" name="Date Placeholder 6">
            <a:extLst>
              <a:ext uri="{FF2B5EF4-FFF2-40B4-BE49-F238E27FC236}">
                <a16:creationId xmlns:a16="http://schemas.microsoft.com/office/drawing/2014/main" id="{F0DA5D50-3D2E-2E7E-002C-8FBD9BC36CE8}"/>
              </a:ext>
            </a:extLst>
          </p:cNvPr>
          <p:cNvSpPr>
            <a:spLocks noGrp="1"/>
          </p:cNvSpPr>
          <p:nvPr>
            <p:ph type="dt" sz="half" idx="10"/>
          </p:nvPr>
        </p:nvSpPr>
        <p:spPr/>
        <p:txBody>
          <a:bodyPr/>
          <a:lstStyle/>
          <a:p>
            <a:fld id="{0B6AD7B5-913D-4F95-AF87-41D170468E6F}" type="datetimeFigureOut">
              <a:rPr lang="es-PE" smtClean="0"/>
              <a:t>20/08/2023</a:t>
            </a:fld>
            <a:endParaRPr lang="es-PE"/>
          </a:p>
        </p:txBody>
      </p:sp>
      <p:sp>
        <p:nvSpPr>
          <p:cNvPr id="8" name="Footer Placeholder 7">
            <a:extLst>
              <a:ext uri="{FF2B5EF4-FFF2-40B4-BE49-F238E27FC236}">
                <a16:creationId xmlns:a16="http://schemas.microsoft.com/office/drawing/2014/main" id="{A1FB5695-7E4A-5ED8-C1E3-930C42F4337C}"/>
              </a:ext>
            </a:extLst>
          </p:cNvPr>
          <p:cNvSpPr>
            <a:spLocks noGrp="1"/>
          </p:cNvSpPr>
          <p:nvPr>
            <p:ph type="ftr" sz="quarter" idx="11"/>
          </p:nvPr>
        </p:nvSpPr>
        <p:spPr/>
        <p:txBody>
          <a:bodyPr/>
          <a:lstStyle/>
          <a:p>
            <a:endParaRPr lang="es-PE"/>
          </a:p>
        </p:txBody>
      </p:sp>
      <p:sp>
        <p:nvSpPr>
          <p:cNvPr id="9" name="Slide Number Placeholder 8">
            <a:extLst>
              <a:ext uri="{FF2B5EF4-FFF2-40B4-BE49-F238E27FC236}">
                <a16:creationId xmlns:a16="http://schemas.microsoft.com/office/drawing/2014/main" id="{71192FCF-3783-0A24-522C-2753A1B35C45}"/>
              </a:ext>
            </a:extLst>
          </p:cNvPr>
          <p:cNvSpPr>
            <a:spLocks noGrp="1"/>
          </p:cNvSpPr>
          <p:nvPr>
            <p:ph type="sldNum" sz="quarter" idx="12"/>
          </p:nvPr>
        </p:nvSpPr>
        <p:spPr/>
        <p:txBody>
          <a:bodyPr/>
          <a:lstStyle/>
          <a:p>
            <a:fld id="{56AE33D4-955A-4767-977C-376015DC4A51}" type="slidenum">
              <a:rPr lang="es-PE" smtClean="0"/>
              <a:t>‹#›</a:t>
            </a:fld>
            <a:endParaRPr lang="es-PE"/>
          </a:p>
        </p:txBody>
      </p:sp>
    </p:spTree>
    <p:extLst>
      <p:ext uri="{BB962C8B-B14F-4D97-AF65-F5344CB8AC3E}">
        <p14:creationId xmlns:p14="http://schemas.microsoft.com/office/powerpoint/2010/main" val="4047518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EAF76-2901-3CCF-41D8-5534CB17AB81}"/>
              </a:ext>
            </a:extLst>
          </p:cNvPr>
          <p:cNvSpPr>
            <a:spLocks noGrp="1"/>
          </p:cNvSpPr>
          <p:nvPr>
            <p:ph type="title"/>
          </p:nvPr>
        </p:nvSpPr>
        <p:spPr/>
        <p:txBody>
          <a:bodyPr/>
          <a:lstStyle/>
          <a:p>
            <a:r>
              <a:rPr lang="en-US"/>
              <a:t>Click to edit Master title style</a:t>
            </a:r>
            <a:endParaRPr lang="es-PE"/>
          </a:p>
        </p:txBody>
      </p:sp>
      <p:sp>
        <p:nvSpPr>
          <p:cNvPr id="3" name="Date Placeholder 2">
            <a:extLst>
              <a:ext uri="{FF2B5EF4-FFF2-40B4-BE49-F238E27FC236}">
                <a16:creationId xmlns:a16="http://schemas.microsoft.com/office/drawing/2014/main" id="{A4382EA9-CF4D-100C-68A0-78DE24DBB625}"/>
              </a:ext>
            </a:extLst>
          </p:cNvPr>
          <p:cNvSpPr>
            <a:spLocks noGrp="1"/>
          </p:cNvSpPr>
          <p:nvPr>
            <p:ph type="dt" sz="half" idx="10"/>
          </p:nvPr>
        </p:nvSpPr>
        <p:spPr/>
        <p:txBody>
          <a:bodyPr/>
          <a:lstStyle/>
          <a:p>
            <a:fld id="{0B6AD7B5-913D-4F95-AF87-41D170468E6F}" type="datetimeFigureOut">
              <a:rPr lang="es-PE" smtClean="0"/>
              <a:t>20/08/2023</a:t>
            </a:fld>
            <a:endParaRPr lang="es-PE"/>
          </a:p>
        </p:txBody>
      </p:sp>
      <p:sp>
        <p:nvSpPr>
          <p:cNvPr id="4" name="Footer Placeholder 3">
            <a:extLst>
              <a:ext uri="{FF2B5EF4-FFF2-40B4-BE49-F238E27FC236}">
                <a16:creationId xmlns:a16="http://schemas.microsoft.com/office/drawing/2014/main" id="{9D677B6F-47DB-B7C1-AE29-928B818C6D08}"/>
              </a:ext>
            </a:extLst>
          </p:cNvPr>
          <p:cNvSpPr>
            <a:spLocks noGrp="1"/>
          </p:cNvSpPr>
          <p:nvPr>
            <p:ph type="ftr" sz="quarter" idx="11"/>
          </p:nvPr>
        </p:nvSpPr>
        <p:spPr/>
        <p:txBody>
          <a:bodyPr/>
          <a:lstStyle/>
          <a:p>
            <a:endParaRPr lang="es-PE"/>
          </a:p>
        </p:txBody>
      </p:sp>
      <p:sp>
        <p:nvSpPr>
          <p:cNvPr id="5" name="Slide Number Placeholder 4">
            <a:extLst>
              <a:ext uri="{FF2B5EF4-FFF2-40B4-BE49-F238E27FC236}">
                <a16:creationId xmlns:a16="http://schemas.microsoft.com/office/drawing/2014/main" id="{67E84F02-6050-9691-ED8A-BAFE2FEDCE95}"/>
              </a:ext>
            </a:extLst>
          </p:cNvPr>
          <p:cNvSpPr>
            <a:spLocks noGrp="1"/>
          </p:cNvSpPr>
          <p:nvPr>
            <p:ph type="sldNum" sz="quarter" idx="12"/>
          </p:nvPr>
        </p:nvSpPr>
        <p:spPr/>
        <p:txBody>
          <a:bodyPr/>
          <a:lstStyle/>
          <a:p>
            <a:fld id="{56AE33D4-955A-4767-977C-376015DC4A51}" type="slidenum">
              <a:rPr lang="es-PE" smtClean="0"/>
              <a:t>‹#›</a:t>
            </a:fld>
            <a:endParaRPr lang="es-PE"/>
          </a:p>
        </p:txBody>
      </p:sp>
    </p:spTree>
    <p:extLst>
      <p:ext uri="{BB962C8B-B14F-4D97-AF65-F5344CB8AC3E}">
        <p14:creationId xmlns:p14="http://schemas.microsoft.com/office/powerpoint/2010/main" val="3165224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0B4DC4-2270-154C-1215-C318A5445F9D}"/>
              </a:ext>
            </a:extLst>
          </p:cNvPr>
          <p:cNvSpPr>
            <a:spLocks noGrp="1"/>
          </p:cNvSpPr>
          <p:nvPr>
            <p:ph type="dt" sz="half" idx="10"/>
          </p:nvPr>
        </p:nvSpPr>
        <p:spPr/>
        <p:txBody>
          <a:bodyPr/>
          <a:lstStyle/>
          <a:p>
            <a:fld id="{0B6AD7B5-913D-4F95-AF87-41D170468E6F}" type="datetimeFigureOut">
              <a:rPr lang="es-PE" smtClean="0"/>
              <a:t>20/08/2023</a:t>
            </a:fld>
            <a:endParaRPr lang="es-PE"/>
          </a:p>
        </p:txBody>
      </p:sp>
      <p:sp>
        <p:nvSpPr>
          <p:cNvPr id="3" name="Footer Placeholder 2">
            <a:extLst>
              <a:ext uri="{FF2B5EF4-FFF2-40B4-BE49-F238E27FC236}">
                <a16:creationId xmlns:a16="http://schemas.microsoft.com/office/drawing/2014/main" id="{3EE712FD-E76D-7896-39D6-DDB7073354B1}"/>
              </a:ext>
            </a:extLst>
          </p:cNvPr>
          <p:cNvSpPr>
            <a:spLocks noGrp="1"/>
          </p:cNvSpPr>
          <p:nvPr>
            <p:ph type="ftr" sz="quarter" idx="11"/>
          </p:nvPr>
        </p:nvSpPr>
        <p:spPr/>
        <p:txBody>
          <a:bodyPr/>
          <a:lstStyle/>
          <a:p>
            <a:endParaRPr lang="es-PE"/>
          </a:p>
        </p:txBody>
      </p:sp>
      <p:sp>
        <p:nvSpPr>
          <p:cNvPr id="4" name="Slide Number Placeholder 3">
            <a:extLst>
              <a:ext uri="{FF2B5EF4-FFF2-40B4-BE49-F238E27FC236}">
                <a16:creationId xmlns:a16="http://schemas.microsoft.com/office/drawing/2014/main" id="{91B9A625-21FF-7CFC-90CA-E880D81E00F6}"/>
              </a:ext>
            </a:extLst>
          </p:cNvPr>
          <p:cNvSpPr>
            <a:spLocks noGrp="1"/>
          </p:cNvSpPr>
          <p:nvPr>
            <p:ph type="sldNum" sz="quarter" idx="12"/>
          </p:nvPr>
        </p:nvSpPr>
        <p:spPr/>
        <p:txBody>
          <a:bodyPr/>
          <a:lstStyle/>
          <a:p>
            <a:fld id="{56AE33D4-955A-4767-977C-376015DC4A51}" type="slidenum">
              <a:rPr lang="es-PE" smtClean="0"/>
              <a:t>‹#›</a:t>
            </a:fld>
            <a:endParaRPr lang="es-PE"/>
          </a:p>
        </p:txBody>
      </p:sp>
    </p:spTree>
    <p:extLst>
      <p:ext uri="{BB962C8B-B14F-4D97-AF65-F5344CB8AC3E}">
        <p14:creationId xmlns:p14="http://schemas.microsoft.com/office/powerpoint/2010/main" val="2164107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191F2-0269-86EA-C7B9-2B5116C597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PE"/>
          </a:p>
        </p:txBody>
      </p:sp>
      <p:sp>
        <p:nvSpPr>
          <p:cNvPr id="3" name="Content Placeholder 2">
            <a:extLst>
              <a:ext uri="{FF2B5EF4-FFF2-40B4-BE49-F238E27FC236}">
                <a16:creationId xmlns:a16="http://schemas.microsoft.com/office/drawing/2014/main" id="{218CAC0A-4C18-C8C5-BE51-FBF73D2272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E"/>
          </a:p>
        </p:txBody>
      </p:sp>
      <p:sp>
        <p:nvSpPr>
          <p:cNvPr id="4" name="Text Placeholder 3">
            <a:extLst>
              <a:ext uri="{FF2B5EF4-FFF2-40B4-BE49-F238E27FC236}">
                <a16:creationId xmlns:a16="http://schemas.microsoft.com/office/drawing/2014/main" id="{97C0A2E0-3EE7-0F5C-B9E3-937BBD5ED5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BF7485-ED69-AA76-FE03-18BA80A98AC6}"/>
              </a:ext>
            </a:extLst>
          </p:cNvPr>
          <p:cNvSpPr>
            <a:spLocks noGrp="1"/>
          </p:cNvSpPr>
          <p:nvPr>
            <p:ph type="dt" sz="half" idx="10"/>
          </p:nvPr>
        </p:nvSpPr>
        <p:spPr/>
        <p:txBody>
          <a:bodyPr/>
          <a:lstStyle/>
          <a:p>
            <a:fld id="{0B6AD7B5-913D-4F95-AF87-41D170468E6F}" type="datetimeFigureOut">
              <a:rPr lang="es-PE" smtClean="0"/>
              <a:t>20/08/2023</a:t>
            </a:fld>
            <a:endParaRPr lang="es-PE"/>
          </a:p>
        </p:txBody>
      </p:sp>
      <p:sp>
        <p:nvSpPr>
          <p:cNvPr id="6" name="Footer Placeholder 5">
            <a:extLst>
              <a:ext uri="{FF2B5EF4-FFF2-40B4-BE49-F238E27FC236}">
                <a16:creationId xmlns:a16="http://schemas.microsoft.com/office/drawing/2014/main" id="{509BBF99-EF5D-3689-2179-73858EB4C506}"/>
              </a:ext>
            </a:extLst>
          </p:cNvPr>
          <p:cNvSpPr>
            <a:spLocks noGrp="1"/>
          </p:cNvSpPr>
          <p:nvPr>
            <p:ph type="ftr" sz="quarter" idx="11"/>
          </p:nvPr>
        </p:nvSpPr>
        <p:spPr/>
        <p:txBody>
          <a:bodyPr/>
          <a:lstStyle/>
          <a:p>
            <a:endParaRPr lang="es-PE"/>
          </a:p>
        </p:txBody>
      </p:sp>
      <p:sp>
        <p:nvSpPr>
          <p:cNvPr id="7" name="Slide Number Placeholder 6">
            <a:extLst>
              <a:ext uri="{FF2B5EF4-FFF2-40B4-BE49-F238E27FC236}">
                <a16:creationId xmlns:a16="http://schemas.microsoft.com/office/drawing/2014/main" id="{9E2938EB-BD5D-6588-E64C-A5A9AE8EC0BC}"/>
              </a:ext>
            </a:extLst>
          </p:cNvPr>
          <p:cNvSpPr>
            <a:spLocks noGrp="1"/>
          </p:cNvSpPr>
          <p:nvPr>
            <p:ph type="sldNum" sz="quarter" idx="12"/>
          </p:nvPr>
        </p:nvSpPr>
        <p:spPr/>
        <p:txBody>
          <a:bodyPr/>
          <a:lstStyle/>
          <a:p>
            <a:fld id="{56AE33D4-955A-4767-977C-376015DC4A51}" type="slidenum">
              <a:rPr lang="es-PE" smtClean="0"/>
              <a:t>‹#›</a:t>
            </a:fld>
            <a:endParaRPr lang="es-PE"/>
          </a:p>
        </p:txBody>
      </p:sp>
    </p:spTree>
    <p:extLst>
      <p:ext uri="{BB962C8B-B14F-4D97-AF65-F5344CB8AC3E}">
        <p14:creationId xmlns:p14="http://schemas.microsoft.com/office/powerpoint/2010/main" val="3673236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1B209-354E-A70E-23E5-637F2CAB56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PE"/>
          </a:p>
        </p:txBody>
      </p:sp>
      <p:sp>
        <p:nvSpPr>
          <p:cNvPr id="3" name="Picture Placeholder 2">
            <a:extLst>
              <a:ext uri="{FF2B5EF4-FFF2-40B4-BE49-F238E27FC236}">
                <a16:creationId xmlns:a16="http://schemas.microsoft.com/office/drawing/2014/main" id="{11140805-D6A3-77FC-F130-08D16629ED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E"/>
          </a:p>
        </p:txBody>
      </p:sp>
      <p:sp>
        <p:nvSpPr>
          <p:cNvPr id="4" name="Text Placeholder 3">
            <a:extLst>
              <a:ext uri="{FF2B5EF4-FFF2-40B4-BE49-F238E27FC236}">
                <a16:creationId xmlns:a16="http://schemas.microsoft.com/office/drawing/2014/main" id="{A6459AED-4657-9FC9-6857-BF270ADE9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A073AF-88DD-7BDD-66E9-940F079756C0}"/>
              </a:ext>
            </a:extLst>
          </p:cNvPr>
          <p:cNvSpPr>
            <a:spLocks noGrp="1"/>
          </p:cNvSpPr>
          <p:nvPr>
            <p:ph type="dt" sz="half" idx="10"/>
          </p:nvPr>
        </p:nvSpPr>
        <p:spPr/>
        <p:txBody>
          <a:bodyPr/>
          <a:lstStyle/>
          <a:p>
            <a:fld id="{0B6AD7B5-913D-4F95-AF87-41D170468E6F}" type="datetimeFigureOut">
              <a:rPr lang="es-PE" smtClean="0"/>
              <a:t>20/08/2023</a:t>
            </a:fld>
            <a:endParaRPr lang="es-PE"/>
          </a:p>
        </p:txBody>
      </p:sp>
      <p:sp>
        <p:nvSpPr>
          <p:cNvPr id="6" name="Footer Placeholder 5">
            <a:extLst>
              <a:ext uri="{FF2B5EF4-FFF2-40B4-BE49-F238E27FC236}">
                <a16:creationId xmlns:a16="http://schemas.microsoft.com/office/drawing/2014/main" id="{6F924EF7-DC5F-3915-5594-30D108C4B485}"/>
              </a:ext>
            </a:extLst>
          </p:cNvPr>
          <p:cNvSpPr>
            <a:spLocks noGrp="1"/>
          </p:cNvSpPr>
          <p:nvPr>
            <p:ph type="ftr" sz="quarter" idx="11"/>
          </p:nvPr>
        </p:nvSpPr>
        <p:spPr/>
        <p:txBody>
          <a:bodyPr/>
          <a:lstStyle/>
          <a:p>
            <a:endParaRPr lang="es-PE"/>
          </a:p>
        </p:txBody>
      </p:sp>
      <p:sp>
        <p:nvSpPr>
          <p:cNvPr id="7" name="Slide Number Placeholder 6">
            <a:extLst>
              <a:ext uri="{FF2B5EF4-FFF2-40B4-BE49-F238E27FC236}">
                <a16:creationId xmlns:a16="http://schemas.microsoft.com/office/drawing/2014/main" id="{6238635A-8282-B392-8FA9-9C18DC0C1C11}"/>
              </a:ext>
            </a:extLst>
          </p:cNvPr>
          <p:cNvSpPr>
            <a:spLocks noGrp="1"/>
          </p:cNvSpPr>
          <p:nvPr>
            <p:ph type="sldNum" sz="quarter" idx="12"/>
          </p:nvPr>
        </p:nvSpPr>
        <p:spPr/>
        <p:txBody>
          <a:bodyPr/>
          <a:lstStyle/>
          <a:p>
            <a:fld id="{56AE33D4-955A-4767-977C-376015DC4A51}" type="slidenum">
              <a:rPr lang="es-PE" smtClean="0"/>
              <a:t>‹#›</a:t>
            </a:fld>
            <a:endParaRPr lang="es-PE"/>
          </a:p>
        </p:txBody>
      </p:sp>
    </p:spTree>
    <p:extLst>
      <p:ext uri="{BB962C8B-B14F-4D97-AF65-F5344CB8AC3E}">
        <p14:creationId xmlns:p14="http://schemas.microsoft.com/office/powerpoint/2010/main" val="36984861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E65653-85DB-47A4-0EFF-8E351F4744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PE"/>
          </a:p>
        </p:txBody>
      </p:sp>
      <p:sp>
        <p:nvSpPr>
          <p:cNvPr id="3" name="Text Placeholder 2">
            <a:extLst>
              <a:ext uri="{FF2B5EF4-FFF2-40B4-BE49-F238E27FC236}">
                <a16:creationId xmlns:a16="http://schemas.microsoft.com/office/drawing/2014/main" id="{763633F2-85F6-6019-BFB0-7FBF6BA720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E"/>
          </a:p>
        </p:txBody>
      </p:sp>
      <p:sp>
        <p:nvSpPr>
          <p:cNvPr id="4" name="Date Placeholder 3">
            <a:extLst>
              <a:ext uri="{FF2B5EF4-FFF2-40B4-BE49-F238E27FC236}">
                <a16:creationId xmlns:a16="http://schemas.microsoft.com/office/drawing/2014/main" id="{D54BB465-906F-3F01-6D35-83F33811AD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6AD7B5-913D-4F95-AF87-41D170468E6F}" type="datetimeFigureOut">
              <a:rPr lang="es-PE" smtClean="0"/>
              <a:t>20/08/2023</a:t>
            </a:fld>
            <a:endParaRPr lang="es-PE"/>
          </a:p>
        </p:txBody>
      </p:sp>
      <p:sp>
        <p:nvSpPr>
          <p:cNvPr id="5" name="Footer Placeholder 4">
            <a:extLst>
              <a:ext uri="{FF2B5EF4-FFF2-40B4-BE49-F238E27FC236}">
                <a16:creationId xmlns:a16="http://schemas.microsoft.com/office/drawing/2014/main" id="{7C533D85-DA07-0783-AB77-7099969A8B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a:p>
        </p:txBody>
      </p:sp>
      <p:sp>
        <p:nvSpPr>
          <p:cNvPr id="6" name="Slide Number Placeholder 5">
            <a:extLst>
              <a:ext uri="{FF2B5EF4-FFF2-40B4-BE49-F238E27FC236}">
                <a16:creationId xmlns:a16="http://schemas.microsoft.com/office/drawing/2014/main" id="{129C77D9-3384-9946-BCE4-2C28835EB5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AE33D4-955A-4767-977C-376015DC4A51}" type="slidenum">
              <a:rPr lang="es-PE" smtClean="0"/>
              <a:t>‹#›</a:t>
            </a:fld>
            <a:endParaRPr lang="es-PE"/>
          </a:p>
        </p:txBody>
      </p:sp>
    </p:spTree>
    <p:extLst>
      <p:ext uri="{BB962C8B-B14F-4D97-AF65-F5344CB8AC3E}">
        <p14:creationId xmlns:p14="http://schemas.microsoft.com/office/powerpoint/2010/main" val="6598537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8" Type="http://schemas.openxmlformats.org/officeDocument/2006/relationships/hyperlink" Target="https://www.geeksforgeeks.org/difference-between-k-means-and-dbscan-clustering/" TargetMode="External"/><Relationship Id="rId13" Type="http://schemas.openxmlformats.org/officeDocument/2006/relationships/hyperlink" Target="https://medium.com/@ainsupriyofficial/unsupervised-learning-clustering-algorithms-fad2d86cce6a" TargetMode="External"/><Relationship Id="rId3" Type="http://schemas.openxmlformats.org/officeDocument/2006/relationships/hyperlink" Target="https://github.com/jeremy-jmc/IA-P002" TargetMode="External"/><Relationship Id="rId7" Type="http://schemas.openxmlformats.org/officeDocument/2006/relationships/hyperlink" Target="https://www.kaggle.com/code/alirezahanifi/customer-segmentation-k-means-dbscan-meanshift" TargetMode="External"/><Relationship Id="rId12" Type="http://schemas.openxmlformats.org/officeDocument/2006/relationships/hyperlink" Target="https://towardsdatascience.com/silhouette-coefficient-validating-clustering-techniques-e976bb81d10c"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hyperlink" Target="https://www.kdnuggets.com/2020/04/dbscan-clustering-algorithm-machine-learning.html" TargetMode="External"/><Relationship Id="rId11" Type="http://schemas.openxmlformats.org/officeDocument/2006/relationships/hyperlink" Target="https://tushar-joshi-89.medium.com/silhouette-score-a9f7d8d78f29" TargetMode="External"/><Relationship Id="rId5" Type="http://schemas.openxmlformats.org/officeDocument/2006/relationships/hyperlink" Target="https://towardsdatascience.com/k-means-clustering-introduction-to-machine-learning-algorithms-c96bf0d5d57a" TargetMode="External"/><Relationship Id="rId10" Type="http://schemas.openxmlformats.org/officeDocument/2006/relationships/hyperlink" Target="https://es.wikipedia.org/wiki/Silhouette_(clustering)" TargetMode="External"/><Relationship Id="rId4" Type="http://schemas.openxmlformats.org/officeDocument/2006/relationships/hyperlink" Target="https://drive.google.com/drive/u/0/folders/1X3AjOQ2G7NZO3U_0KGYzPXex49vx3Iy-" TargetMode="External"/><Relationship Id="rId9" Type="http://schemas.openxmlformats.org/officeDocument/2006/relationships/hyperlink" Target="https://soroushhashemifar.medium.com/kmeans-vs-dbscan-d9d5f9dbee8b" TargetMode="External"/><Relationship Id="rId14" Type="http://schemas.openxmlformats.org/officeDocument/2006/relationships/hyperlink" Target="https://towardsdatascience.com/the-5-clustering-algorithms-data-scientists-need-to-know-a36d136ef68"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EFFF54-02F0-441C-7E11-5329A0A24711}"/>
              </a:ext>
            </a:extLst>
          </p:cNvPr>
          <p:cNvSpPr>
            <a:spLocks noGrp="1"/>
          </p:cNvSpPr>
          <p:nvPr>
            <p:ph idx="1"/>
          </p:nvPr>
        </p:nvSpPr>
        <p:spPr>
          <a:xfrm>
            <a:off x="838200" y="681037"/>
            <a:ext cx="5257800" cy="5495926"/>
          </a:xfrm>
        </p:spPr>
        <p:txBody>
          <a:bodyPr>
            <a:normAutofit fontScale="92500" lnSpcReduction="10000"/>
          </a:bodyPr>
          <a:lstStyle/>
          <a:p>
            <a:pPr marL="0" indent="0">
              <a:buNone/>
            </a:pPr>
            <a:r>
              <a:rPr lang="en-US" sz="1600" b="1" dirty="0">
                <a:latin typeface="Arial (Headings)"/>
                <a:ea typeface="KaiTi" panose="020B0503020204020204" pitchFamily="49" charset="-122"/>
                <a:cs typeface="Cascadia Mono Light" panose="020B0609020000020004" pitchFamily="49" charset="0"/>
              </a:rPr>
              <a:t>Machine Learning</a:t>
            </a:r>
          </a:p>
          <a:p>
            <a:pPr>
              <a:buFont typeface="Courier New" panose="02070309020205020404" pitchFamily="49" charset="0"/>
              <a:buChar char="o"/>
            </a:pPr>
            <a:r>
              <a:rPr lang="en-US" sz="1600" dirty="0">
                <a:latin typeface="Arial (Headings)"/>
                <a:ea typeface="KaiTi" panose="020B0503020204020204" pitchFamily="49" charset="-122"/>
                <a:cs typeface="Cascadia Mono Light" panose="020B0609020000020004" pitchFamily="49" charset="0"/>
              </a:rPr>
              <a:t>Gradient Descent Algorithm</a:t>
            </a:r>
          </a:p>
          <a:p>
            <a:pPr>
              <a:buFont typeface="Courier New" panose="02070309020205020404" pitchFamily="49" charset="0"/>
              <a:buChar char="o"/>
            </a:pPr>
            <a:r>
              <a:rPr lang="en-US" sz="1600" dirty="0">
                <a:latin typeface="Arial (Headings)"/>
                <a:ea typeface="KaiTi" panose="020B0503020204020204" pitchFamily="49" charset="-122"/>
                <a:cs typeface="Cascadia Mono Light" panose="020B0609020000020004" pitchFamily="49" charset="0"/>
              </a:rPr>
              <a:t>Linear Regression</a:t>
            </a:r>
          </a:p>
          <a:p>
            <a:pPr>
              <a:buFont typeface="Courier New" panose="02070309020205020404" pitchFamily="49" charset="0"/>
              <a:buChar char="o"/>
            </a:pPr>
            <a:r>
              <a:rPr lang="en-US" sz="1600" dirty="0">
                <a:solidFill>
                  <a:schemeClr val="bg1">
                    <a:lumMod val="85000"/>
                  </a:schemeClr>
                </a:solidFill>
                <a:latin typeface="Arial (Headings)"/>
                <a:ea typeface="KaiTi" panose="020B0503020204020204" pitchFamily="49" charset="-122"/>
                <a:cs typeface="Cascadia Mono Light" panose="020B0609020000020004" pitchFamily="49" charset="0"/>
              </a:rPr>
              <a:t>Non-Linear Regression</a:t>
            </a:r>
          </a:p>
          <a:p>
            <a:pPr>
              <a:buFont typeface="Courier New" panose="02070309020205020404" pitchFamily="49" charset="0"/>
              <a:buChar char="o"/>
            </a:pPr>
            <a:r>
              <a:rPr lang="en-US" sz="1600" dirty="0">
                <a:latin typeface="Arial (Headings)"/>
                <a:ea typeface="KaiTi" panose="020B0503020204020204" pitchFamily="49" charset="-122"/>
                <a:cs typeface="Cascadia Mono Light" panose="020B0609020000020004" pitchFamily="49" charset="0"/>
              </a:rPr>
              <a:t>Logistic Regression</a:t>
            </a:r>
          </a:p>
          <a:p>
            <a:pPr>
              <a:buFont typeface="Courier New" panose="02070309020205020404" pitchFamily="49" charset="0"/>
              <a:buChar char="o"/>
            </a:pPr>
            <a:r>
              <a:rPr lang="en-US" sz="1600" dirty="0">
                <a:latin typeface="Arial (Headings)"/>
                <a:ea typeface="KaiTi" panose="020B0503020204020204" pitchFamily="49" charset="-122"/>
                <a:cs typeface="Cascadia Mono Light" panose="020B0609020000020004" pitchFamily="49" charset="0"/>
              </a:rPr>
              <a:t>Decision Trees</a:t>
            </a:r>
          </a:p>
          <a:p>
            <a:pPr lvl="1">
              <a:buFont typeface="Courier New" panose="02070309020205020404" pitchFamily="49" charset="0"/>
              <a:buChar char="o"/>
            </a:pPr>
            <a:r>
              <a:rPr lang="en-US" sz="1200" dirty="0">
                <a:latin typeface="Arial (Headings)"/>
                <a:ea typeface="KaiTi" panose="020B0503020204020204" pitchFamily="49" charset="-122"/>
                <a:cs typeface="Cascadia Mono Light" panose="020B0609020000020004" pitchFamily="49" charset="0"/>
              </a:rPr>
              <a:t>Regression Trees</a:t>
            </a:r>
          </a:p>
          <a:p>
            <a:pPr lvl="1">
              <a:buFont typeface="Courier New" panose="02070309020205020404" pitchFamily="49" charset="0"/>
              <a:buChar char="o"/>
            </a:pPr>
            <a:r>
              <a:rPr lang="en-US" sz="1200" dirty="0">
                <a:latin typeface="Arial (Headings)"/>
                <a:ea typeface="KaiTi" panose="020B0503020204020204" pitchFamily="49" charset="-122"/>
                <a:cs typeface="Cascadia Mono Light" panose="020B0609020000020004" pitchFamily="49" charset="0"/>
              </a:rPr>
              <a:t>Classification Trees</a:t>
            </a:r>
          </a:p>
          <a:p>
            <a:pPr lvl="1">
              <a:buFont typeface="Courier New" panose="02070309020205020404" pitchFamily="49" charset="0"/>
              <a:buChar char="o"/>
            </a:pPr>
            <a:r>
              <a:rPr lang="en-US" sz="1200" dirty="0">
                <a:latin typeface="Arial (Headings)"/>
                <a:ea typeface="KaiTi" panose="020B0503020204020204" pitchFamily="49" charset="-122"/>
                <a:cs typeface="Cascadia Mono Light" panose="020B0609020000020004" pitchFamily="49" charset="0"/>
              </a:rPr>
              <a:t>Model complexity and ensemble models</a:t>
            </a:r>
          </a:p>
          <a:p>
            <a:pPr>
              <a:buFont typeface="Courier New" panose="02070309020205020404" pitchFamily="49" charset="0"/>
              <a:buChar char="o"/>
            </a:pPr>
            <a:r>
              <a:rPr lang="en-US" sz="1600" dirty="0">
                <a:latin typeface="Arial (Headings)"/>
                <a:ea typeface="KaiTi" panose="020B0503020204020204" pitchFamily="49" charset="-122"/>
                <a:cs typeface="Cascadia Mono Light" panose="020B0609020000020004" pitchFamily="49" charset="0"/>
              </a:rPr>
              <a:t>Clustering Algorithms</a:t>
            </a:r>
          </a:p>
          <a:p>
            <a:pPr lvl="1">
              <a:buFont typeface="Courier New" panose="02070309020205020404" pitchFamily="49" charset="0"/>
              <a:buChar char="o"/>
            </a:pPr>
            <a:r>
              <a:rPr lang="en-US" sz="1200" dirty="0">
                <a:latin typeface="Arial (Headings)"/>
                <a:ea typeface="KaiTi" panose="020B0503020204020204" pitchFamily="49" charset="-122"/>
                <a:cs typeface="Cascadia Mono Light" panose="020B0609020000020004" pitchFamily="49" charset="0"/>
              </a:rPr>
              <a:t>K-Means</a:t>
            </a:r>
          </a:p>
          <a:p>
            <a:pPr lvl="1">
              <a:buFont typeface="Courier New" panose="02070309020205020404" pitchFamily="49" charset="0"/>
              <a:buChar char="o"/>
            </a:pPr>
            <a:r>
              <a:rPr lang="en-US" sz="1200" dirty="0">
                <a:solidFill>
                  <a:schemeClr val="bg1">
                    <a:lumMod val="75000"/>
                  </a:schemeClr>
                </a:solidFill>
                <a:latin typeface="Arial (Headings)"/>
                <a:ea typeface="KaiTi" panose="020B0503020204020204" pitchFamily="49" charset="-122"/>
                <a:cs typeface="Cascadia Mono Light" panose="020B0609020000020004" pitchFamily="49" charset="0"/>
              </a:rPr>
              <a:t>Hierarchical clustering</a:t>
            </a:r>
          </a:p>
          <a:p>
            <a:pPr lvl="1">
              <a:buFont typeface="Courier New" panose="02070309020205020404" pitchFamily="49" charset="0"/>
              <a:buChar char="o"/>
            </a:pPr>
            <a:r>
              <a:rPr lang="en-US" sz="1200" dirty="0">
                <a:latin typeface="Arial (Headings)"/>
                <a:ea typeface="KaiTi" panose="020B0503020204020204" pitchFamily="49" charset="-122"/>
                <a:cs typeface="Cascadia Mono Light" panose="020B0609020000020004" pitchFamily="49" charset="0"/>
              </a:rPr>
              <a:t>DB-Scan</a:t>
            </a:r>
          </a:p>
          <a:p>
            <a:pPr lvl="1">
              <a:buFont typeface="Courier New" panose="02070309020205020404" pitchFamily="49" charset="0"/>
              <a:buChar char="o"/>
            </a:pPr>
            <a:r>
              <a:rPr lang="en-US" sz="1200" dirty="0">
                <a:latin typeface="Arial (Headings)"/>
                <a:ea typeface="KaiTi" panose="020B0503020204020204" pitchFamily="49" charset="-122"/>
                <a:cs typeface="Cascadia Mono Light" panose="020B0609020000020004" pitchFamily="49" charset="0"/>
              </a:rPr>
              <a:t>Mean Shift</a:t>
            </a:r>
          </a:p>
          <a:p>
            <a:pPr lvl="1">
              <a:buFont typeface="Courier New" panose="02070309020205020404" pitchFamily="49" charset="0"/>
              <a:buChar char="o"/>
            </a:pPr>
            <a:r>
              <a:rPr lang="en-US" sz="1200" dirty="0">
                <a:solidFill>
                  <a:schemeClr val="bg1">
                    <a:lumMod val="75000"/>
                  </a:schemeClr>
                </a:solidFill>
                <a:latin typeface="Arial (Headings)"/>
                <a:ea typeface="KaiTi" panose="020B0503020204020204" pitchFamily="49" charset="-122"/>
                <a:cs typeface="Cascadia Mono Light" panose="020B0609020000020004" pitchFamily="49" charset="0"/>
              </a:rPr>
              <a:t>GMM</a:t>
            </a:r>
          </a:p>
          <a:p>
            <a:pPr>
              <a:buFont typeface="Courier New" panose="02070309020205020404" pitchFamily="49" charset="0"/>
              <a:buChar char="o"/>
            </a:pPr>
            <a:r>
              <a:rPr lang="en-US" sz="1600" dirty="0">
                <a:solidFill>
                  <a:schemeClr val="bg1">
                    <a:lumMod val="75000"/>
                  </a:schemeClr>
                </a:solidFill>
                <a:latin typeface="Arial (Headings)"/>
                <a:ea typeface="KaiTi" panose="020B0503020204020204" pitchFamily="49" charset="-122"/>
                <a:cs typeface="Cascadia Mono Light" panose="020B0609020000020004" pitchFamily="49" charset="0"/>
              </a:rPr>
              <a:t>Support Vector Machine</a:t>
            </a:r>
          </a:p>
          <a:p>
            <a:pPr marL="0" indent="0">
              <a:buNone/>
            </a:pPr>
            <a:endParaRPr lang="en-US" sz="1600" b="1" dirty="0">
              <a:solidFill>
                <a:schemeClr val="bg1">
                  <a:lumMod val="75000"/>
                </a:schemeClr>
              </a:solidFill>
              <a:latin typeface="Arial (Headings)"/>
              <a:ea typeface="KaiTi" panose="020B0503020204020204" pitchFamily="49" charset="-122"/>
              <a:cs typeface="Cascadia Mono Light" panose="020B0609020000020004" pitchFamily="49" charset="0"/>
            </a:endParaRPr>
          </a:p>
          <a:p>
            <a:pPr marL="0" indent="0">
              <a:buNone/>
            </a:pPr>
            <a:r>
              <a:rPr lang="en-US" sz="1600" b="1" dirty="0">
                <a:solidFill>
                  <a:schemeClr val="bg1">
                    <a:lumMod val="75000"/>
                  </a:schemeClr>
                </a:solidFill>
                <a:latin typeface="Arial (Headings)"/>
                <a:ea typeface="KaiTi" panose="020B0503020204020204" pitchFamily="49" charset="-122"/>
                <a:cs typeface="Cascadia Mono Light" panose="020B0609020000020004" pitchFamily="49" charset="0"/>
              </a:rPr>
              <a:t>Deep Learning</a:t>
            </a:r>
          </a:p>
          <a:p>
            <a:pPr>
              <a:buFont typeface="Courier New" panose="02070309020205020404" pitchFamily="49" charset="0"/>
              <a:buChar char="o"/>
            </a:pPr>
            <a:r>
              <a:rPr lang="en-US" sz="1600" dirty="0">
                <a:solidFill>
                  <a:schemeClr val="bg1">
                    <a:lumMod val="75000"/>
                  </a:schemeClr>
                </a:solidFill>
                <a:latin typeface="Arial (Headings)"/>
                <a:ea typeface="KaiTi" panose="020B0503020204020204" pitchFamily="49" charset="-122"/>
                <a:cs typeface="Cascadia Mono Light" panose="020B0609020000020004" pitchFamily="49" charset="0"/>
              </a:rPr>
              <a:t>MLP</a:t>
            </a:r>
          </a:p>
          <a:p>
            <a:pPr>
              <a:buFont typeface="Courier New" panose="02070309020205020404" pitchFamily="49" charset="0"/>
              <a:buChar char="o"/>
            </a:pPr>
            <a:r>
              <a:rPr lang="en-US" sz="1600" dirty="0">
                <a:solidFill>
                  <a:schemeClr val="bg1">
                    <a:lumMod val="75000"/>
                  </a:schemeClr>
                </a:solidFill>
                <a:latin typeface="Arial (Headings)"/>
                <a:ea typeface="KaiTi" panose="020B0503020204020204" pitchFamily="49" charset="-122"/>
                <a:cs typeface="Cascadia Mono Light" panose="020B0609020000020004" pitchFamily="49" charset="0"/>
              </a:rPr>
              <a:t>CNN</a:t>
            </a:r>
          </a:p>
          <a:p>
            <a:pPr marL="0" indent="0">
              <a:buNone/>
            </a:pPr>
            <a:endParaRPr lang="en-US" sz="1600" dirty="0">
              <a:solidFill>
                <a:srgbClr val="FF0000"/>
              </a:solidFill>
              <a:latin typeface="Arial (Headings)"/>
              <a:ea typeface="KaiTi" panose="020B0503020204020204" pitchFamily="49" charset="-122"/>
              <a:cs typeface="Cascadia Mono Light" panose="020B0609020000020004" pitchFamily="49" charset="0"/>
            </a:endParaRPr>
          </a:p>
        </p:txBody>
      </p:sp>
      <p:sp>
        <p:nvSpPr>
          <p:cNvPr id="6" name="Content Placeholder 2">
            <a:extLst>
              <a:ext uri="{FF2B5EF4-FFF2-40B4-BE49-F238E27FC236}">
                <a16:creationId xmlns:a16="http://schemas.microsoft.com/office/drawing/2014/main" id="{4B5C2AD4-14C9-95EB-E4CA-7451C117A52D}"/>
              </a:ext>
            </a:extLst>
          </p:cNvPr>
          <p:cNvSpPr txBox="1">
            <a:spLocks/>
          </p:cNvSpPr>
          <p:nvPr/>
        </p:nvSpPr>
        <p:spPr>
          <a:xfrm>
            <a:off x="6096000" y="681037"/>
            <a:ext cx="5257800" cy="54959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latin typeface="Arial (Headings)"/>
                <a:ea typeface="Cascadia Code" panose="020B0609020000020004" pitchFamily="49" charset="0"/>
                <a:cs typeface="Arial" panose="020B0604020202020204" pitchFamily="34" charset="0"/>
              </a:rPr>
              <a:t>Datasets</a:t>
            </a:r>
          </a:p>
          <a:p>
            <a:pPr>
              <a:buFont typeface="Courier New" panose="02070309020205020404" pitchFamily="49" charset="0"/>
              <a:buChar char="o"/>
            </a:pPr>
            <a:r>
              <a:rPr lang="en-US" sz="1600" dirty="0">
                <a:latin typeface="Arial (Headings)"/>
                <a:ea typeface="Cascadia Code" panose="020B0609020000020004" pitchFamily="49" charset="0"/>
                <a:cs typeface="Arial" panose="020B0604020202020204" pitchFamily="34" charset="0"/>
              </a:rPr>
              <a:t>Breast Cancer Wisconsin</a:t>
            </a:r>
          </a:p>
          <a:p>
            <a:pPr>
              <a:buFont typeface="Courier New" panose="02070309020205020404" pitchFamily="49" charset="0"/>
              <a:buChar char="o"/>
            </a:pPr>
            <a:r>
              <a:rPr lang="en-US" sz="1600" dirty="0">
                <a:latin typeface="Arial (Headings)"/>
                <a:ea typeface="Cascadia Code" panose="020B0609020000020004" pitchFamily="49" charset="0"/>
                <a:cs typeface="Arial" panose="020B0604020202020204" pitchFamily="34" charset="0"/>
              </a:rPr>
              <a:t>MIMIC-III</a:t>
            </a:r>
          </a:p>
          <a:p>
            <a:pPr>
              <a:buFont typeface="Courier New" panose="02070309020205020404" pitchFamily="49" charset="0"/>
              <a:buChar char="o"/>
            </a:pPr>
            <a:r>
              <a:rPr lang="en-US" sz="1600" dirty="0">
                <a:latin typeface="Arial (Headings)"/>
                <a:ea typeface="Cascadia Code" panose="020B0609020000020004" pitchFamily="49" charset="0"/>
                <a:cs typeface="Arial" panose="020B0604020202020204" pitchFamily="34" charset="0"/>
              </a:rPr>
              <a:t>Framingham Heart Study</a:t>
            </a:r>
          </a:p>
          <a:p>
            <a:pPr>
              <a:buFont typeface="Courier New" panose="02070309020205020404" pitchFamily="49" charset="0"/>
              <a:buChar char="o"/>
            </a:pPr>
            <a:r>
              <a:rPr lang="en-US" sz="1600" dirty="0">
                <a:latin typeface="Arial (Headings)"/>
                <a:ea typeface="Cascadia Code" panose="020B0609020000020004" pitchFamily="49" charset="0"/>
                <a:cs typeface="Arial" panose="020B0604020202020204" pitchFamily="34" charset="0"/>
              </a:rPr>
              <a:t>Alzheimer’s Disease Neuroimaging Initiative</a:t>
            </a:r>
          </a:p>
          <a:p>
            <a:pPr>
              <a:buFont typeface="Courier New" panose="02070309020205020404" pitchFamily="49" charset="0"/>
              <a:buChar char="o"/>
            </a:pPr>
            <a:r>
              <a:rPr lang="en-US" sz="1600" dirty="0">
                <a:latin typeface="Arial (Headings)"/>
                <a:ea typeface="Cascadia Code" panose="020B0609020000020004" pitchFamily="49" charset="0"/>
                <a:cs typeface="Arial" panose="020B0604020202020204" pitchFamily="34" charset="0"/>
              </a:rPr>
              <a:t>Drug discovery</a:t>
            </a:r>
          </a:p>
          <a:p>
            <a:pPr>
              <a:buFont typeface="Courier New" panose="02070309020205020404" pitchFamily="49" charset="0"/>
              <a:buChar char="o"/>
            </a:pPr>
            <a:r>
              <a:rPr lang="en-US" sz="1600" dirty="0">
                <a:latin typeface="Arial (Headings)"/>
                <a:ea typeface="Cascadia Code" panose="020B0609020000020004" pitchFamily="49" charset="0"/>
                <a:cs typeface="Arial" panose="020B0604020202020204" pitchFamily="34" charset="0"/>
              </a:rPr>
              <a:t>Microbiome</a:t>
            </a:r>
          </a:p>
          <a:p>
            <a:pPr>
              <a:buFont typeface="Wingdings" panose="05000000000000000000" pitchFamily="2" charset="2"/>
              <a:buChar char="§"/>
            </a:pPr>
            <a:endParaRPr lang="en-US" sz="1600" dirty="0">
              <a:latin typeface="Arial (Headings)"/>
              <a:ea typeface="Cascadia Code Light" panose="020B0609020000020004" pitchFamily="49" charset="0"/>
              <a:cs typeface="Cascadia Code Light" panose="020B0609020000020004" pitchFamily="49" charset="0"/>
            </a:endParaRPr>
          </a:p>
        </p:txBody>
      </p:sp>
    </p:spTree>
    <p:extLst>
      <p:ext uri="{BB962C8B-B14F-4D97-AF65-F5344CB8AC3E}">
        <p14:creationId xmlns:p14="http://schemas.microsoft.com/office/powerpoint/2010/main" val="27035460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err="1">
                <a:latin typeface="mononoki NF" panose="00000809000000000000" pitchFamily="50" charset="0"/>
              </a:rPr>
              <a:t>DBScan</a:t>
            </a:r>
            <a:endParaRPr lang="en-US" sz="2800" dirty="0">
              <a:latin typeface="mononoki NF" panose="00000809000000000000" pitchFamily="50" charset="0"/>
            </a:endParaRPr>
          </a:p>
        </p:txBody>
      </p:sp>
      <p:pic>
        <p:nvPicPr>
          <p:cNvPr id="9218" name="Picture 2" descr="Cluster Analysis with DBSCAN : Density-based spatial clustering of  applications with noise | by Kavya Gajjar | Analytics Vidhya | Medium">
            <a:extLst>
              <a:ext uri="{FF2B5EF4-FFF2-40B4-BE49-F238E27FC236}">
                <a16:creationId xmlns:a16="http://schemas.microsoft.com/office/drawing/2014/main" id="{00DE92A7-2AEB-51CA-F5A3-62E72919F3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8497" y="725223"/>
            <a:ext cx="5662626" cy="5407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2334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err="1">
                <a:latin typeface="mononoki NF" panose="00000809000000000000" pitchFamily="50" charset="0"/>
              </a:rPr>
              <a:t>DBScan</a:t>
            </a:r>
            <a:endParaRPr lang="en-US" sz="2800" dirty="0">
              <a:latin typeface="mononoki NF" panose="00000809000000000000" pitchFamily="50" charset="0"/>
            </a:endParaRPr>
          </a:p>
        </p:txBody>
      </p:sp>
      <p:sp>
        <p:nvSpPr>
          <p:cNvPr id="6" name="TextBox 5">
            <a:extLst>
              <a:ext uri="{FF2B5EF4-FFF2-40B4-BE49-F238E27FC236}">
                <a16:creationId xmlns:a16="http://schemas.microsoft.com/office/drawing/2014/main" id="{F58A1953-A51E-CEC7-92CE-0245AB55099A}"/>
              </a:ext>
            </a:extLst>
          </p:cNvPr>
          <p:cNvSpPr txBox="1"/>
          <p:nvPr/>
        </p:nvSpPr>
        <p:spPr>
          <a:xfrm>
            <a:off x="524926" y="1371088"/>
            <a:ext cx="10917773" cy="1754326"/>
          </a:xfrm>
          <a:prstGeom prst="rect">
            <a:avLst/>
          </a:prstGeom>
          <a:noFill/>
        </p:spPr>
        <p:txBody>
          <a:bodyPr wrap="square" rtlCol="0">
            <a:spAutoFit/>
          </a:bodyPr>
          <a:lstStyle/>
          <a:p>
            <a:pPr marL="285750" indent="-285750">
              <a:buFont typeface="Arial" panose="020B0604020202020204" pitchFamily="34" charset="0"/>
              <a:buChar char="•"/>
            </a:pPr>
            <a:r>
              <a:rPr lang="en-US" dirty="0"/>
              <a:t>Identify distinctive groups/clusters in the data, based on the idea that a cluster in data space is a contiguous region of high point density, separated from other such clusters by contiguous regions of low point density.</a:t>
            </a:r>
          </a:p>
          <a:p>
            <a:pPr marL="285750" indent="-285750">
              <a:buFont typeface="Arial" panose="020B0604020202020204" pitchFamily="34" charset="0"/>
              <a:buChar char="•"/>
            </a:pPr>
            <a:r>
              <a:rPr lang="en-US" dirty="0"/>
              <a:t>2 hyperparameter:</a:t>
            </a:r>
          </a:p>
          <a:p>
            <a:pPr marL="742950" lvl="1" indent="-285750">
              <a:buFont typeface="Arial" panose="020B0604020202020204" pitchFamily="34" charset="0"/>
              <a:buChar char="•"/>
            </a:pPr>
            <a:r>
              <a:rPr lang="en-US" b="1" dirty="0" err="1"/>
              <a:t>minPts</a:t>
            </a:r>
            <a:r>
              <a:rPr lang="en-US" b="1" dirty="0"/>
              <a:t>:</a:t>
            </a:r>
            <a:r>
              <a:rPr lang="en-US" dirty="0"/>
              <a:t> The minimum number of points (a threshold) clustered together for a region to be considered dense.</a:t>
            </a:r>
          </a:p>
          <a:p>
            <a:pPr marL="742950" lvl="1" indent="-285750">
              <a:buFont typeface="Arial" panose="020B0604020202020204" pitchFamily="34" charset="0"/>
              <a:buChar char="•"/>
            </a:pPr>
            <a:r>
              <a:rPr lang="en-US" b="1" dirty="0"/>
              <a:t>eps (ε):</a:t>
            </a:r>
            <a:r>
              <a:rPr lang="en-US" dirty="0"/>
              <a:t> A distance measure that will be used to locate the points in the neighborhood of any point.</a:t>
            </a:r>
          </a:p>
        </p:txBody>
      </p:sp>
      <p:pic>
        <p:nvPicPr>
          <p:cNvPr id="7170" name="Picture 2">
            <a:extLst>
              <a:ext uri="{FF2B5EF4-FFF2-40B4-BE49-F238E27FC236}">
                <a16:creationId xmlns:a16="http://schemas.microsoft.com/office/drawing/2014/main" id="{87794C25-70E9-D85A-AE18-A8FDAB46A3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2512" y="3410687"/>
            <a:ext cx="5068962" cy="3314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2655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err="1">
                <a:latin typeface="mononoki NF" panose="00000809000000000000" pitchFamily="50" charset="0"/>
              </a:rPr>
              <a:t>DBScan</a:t>
            </a:r>
            <a:endParaRPr lang="en-US" sz="2800" dirty="0">
              <a:latin typeface="mononoki NF" panose="00000809000000000000" pitchFamily="50" charset="0"/>
            </a:endParaRPr>
          </a:p>
        </p:txBody>
      </p:sp>
      <p:sp>
        <p:nvSpPr>
          <p:cNvPr id="3" name="TextBox 2">
            <a:extLst>
              <a:ext uri="{FF2B5EF4-FFF2-40B4-BE49-F238E27FC236}">
                <a16:creationId xmlns:a16="http://schemas.microsoft.com/office/drawing/2014/main" id="{C91FB5B5-5EA1-7C5C-851B-62225633B5F4}"/>
              </a:ext>
            </a:extLst>
          </p:cNvPr>
          <p:cNvSpPr txBox="1"/>
          <p:nvPr/>
        </p:nvSpPr>
        <p:spPr>
          <a:xfrm>
            <a:off x="524926" y="1263093"/>
            <a:ext cx="10917773" cy="1384995"/>
          </a:xfrm>
          <a:prstGeom prst="rect">
            <a:avLst/>
          </a:prstGeom>
          <a:noFill/>
        </p:spPr>
        <p:txBody>
          <a:bodyPr wrap="square" rtlCol="0">
            <a:spAutoFit/>
          </a:bodyPr>
          <a:lstStyle/>
          <a:p>
            <a:pPr marL="342900" indent="-342900">
              <a:buAutoNum type="arabicPeriod"/>
            </a:pPr>
            <a:r>
              <a:rPr lang="en-US" sz="1400" dirty="0">
                <a:solidFill>
                  <a:srgbClr val="0070C0"/>
                </a:solidFill>
                <a:latin typeface="mononoki NF" panose="00000809000000000000" pitchFamily="50" charset="0"/>
                <a:cs typeface="Courier New" panose="02070309020205020404" pitchFamily="49" charset="0"/>
              </a:rPr>
              <a:t>The algorithm proceeds by arbitrarily picking up a point in the dataset (until all points have been visited).</a:t>
            </a:r>
          </a:p>
          <a:p>
            <a:pPr marL="342900" indent="-342900">
              <a:buAutoNum type="arabicPeriod"/>
            </a:pPr>
            <a:r>
              <a:rPr lang="en-US" sz="1400" dirty="0">
                <a:solidFill>
                  <a:srgbClr val="0070C0"/>
                </a:solidFill>
                <a:latin typeface="mononoki NF" panose="00000809000000000000" pitchFamily="50" charset="0"/>
                <a:cs typeface="Courier New" panose="02070309020205020404" pitchFamily="49" charset="0"/>
              </a:rPr>
              <a:t>If there are at least ‘</a:t>
            </a:r>
            <a:r>
              <a:rPr lang="en-US" sz="1400" dirty="0" err="1">
                <a:solidFill>
                  <a:srgbClr val="0070C0"/>
                </a:solidFill>
                <a:latin typeface="mononoki NF" panose="00000809000000000000" pitchFamily="50" charset="0"/>
                <a:cs typeface="Courier New" panose="02070309020205020404" pitchFamily="49" charset="0"/>
              </a:rPr>
              <a:t>minPoint</a:t>
            </a:r>
            <a:r>
              <a:rPr lang="en-US" sz="1400" dirty="0">
                <a:solidFill>
                  <a:srgbClr val="0070C0"/>
                </a:solidFill>
                <a:latin typeface="mononoki NF" panose="00000809000000000000" pitchFamily="50" charset="0"/>
                <a:cs typeface="Courier New" panose="02070309020205020404" pitchFamily="49" charset="0"/>
              </a:rPr>
              <a:t>’ points within a radius of ‘ε’ to the point then we consider all these points to be part of the same cluster.</a:t>
            </a:r>
          </a:p>
          <a:p>
            <a:pPr marL="342900" indent="-342900">
              <a:buAutoNum type="arabicPeriod"/>
            </a:pPr>
            <a:r>
              <a:rPr lang="en-US" sz="1400" dirty="0">
                <a:solidFill>
                  <a:srgbClr val="0070C0"/>
                </a:solidFill>
                <a:latin typeface="mononoki NF" panose="00000809000000000000" pitchFamily="50" charset="0"/>
                <a:cs typeface="Courier New" panose="02070309020205020404" pitchFamily="49" charset="0"/>
              </a:rPr>
              <a:t>The clusters are then expanded by recursively repeating the neighborhood calculation for each neighboring point</a:t>
            </a:r>
          </a:p>
        </p:txBody>
      </p:sp>
      <p:pic>
        <p:nvPicPr>
          <p:cNvPr id="8194" name="Picture 2" descr="Density-Based Spatial Clustering of Applications with Noise (DBSCAN) -  PRIMO.ai">
            <a:extLst>
              <a:ext uri="{FF2B5EF4-FFF2-40B4-BE49-F238E27FC236}">
                <a16:creationId xmlns:a16="http://schemas.microsoft.com/office/drawing/2014/main" id="{9E7A1F21-AEC8-FE72-C2C8-DEF42F7A4B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4279" y="2819400"/>
            <a:ext cx="6429375" cy="403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417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err="1">
                <a:latin typeface="mononoki NF" panose="00000809000000000000" pitchFamily="50" charset="0"/>
              </a:rPr>
              <a:t>DBScan</a:t>
            </a:r>
            <a:endParaRPr lang="en-US" sz="2800" dirty="0">
              <a:latin typeface="mononoki NF" panose="00000809000000000000" pitchFamily="50" charset="0"/>
            </a:endParaRPr>
          </a:p>
        </p:txBody>
      </p:sp>
      <p:pic>
        <p:nvPicPr>
          <p:cNvPr id="5" name="Picture 4">
            <a:extLst>
              <a:ext uri="{FF2B5EF4-FFF2-40B4-BE49-F238E27FC236}">
                <a16:creationId xmlns:a16="http://schemas.microsoft.com/office/drawing/2014/main" id="{C7B695CF-6612-B489-B714-3B0E34A11764}"/>
              </a:ext>
            </a:extLst>
          </p:cNvPr>
          <p:cNvPicPr>
            <a:picLocks noChangeAspect="1"/>
          </p:cNvPicPr>
          <p:nvPr/>
        </p:nvPicPr>
        <p:blipFill>
          <a:blip r:embed="rId3"/>
          <a:stretch>
            <a:fillRect/>
          </a:stretch>
        </p:blipFill>
        <p:spPr>
          <a:xfrm>
            <a:off x="1483894" y="1187434"/>
            <a:ext cx="9224211" cy="5066915"/>
          </a:xfrm>
          <a:prstGeom prst="rect">
            <a:avLst/>
          </a:prstGeom>
        </p:spPr>
      </p:pic>
    </p:spTree>
    <p:extLst>
      <p:ext uri="{BB962C8B-B14F-4D97-AF65-F5344CB8AC3E}">
        <p14:creationId xmlns:p14="http://schemas.microsoft.com/office/powerpoint/2010/main" val="3983337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pic>
        <p:nvPicPr>
          <p:cNvPr id="6" name="Picture 5">
            <a:extLst>
              <a:ext uri="{FF2B5EF4-FFF2-40B4-BE49-F238E27FC236}">
                <a16:creationId xmlns:a16="http://schemas.microsoft.com/office/drawing/2014/main" id="{DB39AA32-47A5-0019-1616-B2C20538390F}"/>
              </a:ext>
            </a:extLst>
          </p:cNvPr>
          <p:cNvPicPr>
            <a:picLocks noChangeAspect="1"/>
          </p:cNvPicPr>
          <p:nvPr/>
        </p:nvPicPr>
        <p:blipFill>
          <a:blip r:embed="rId3"/>
          <a:stretch>
            <a:fillRect/>
          </a:stretch>
        </p:blipFill>
        <p:spPr>
          <a:xfrm>
            <a:off x="2576090" y="427698"/>
            <a:ext cx="7039819" cy="6002604"/>
          </a:xfrm>
          <a:prstGeom prst="rect">
            <a:avLst/>
          </a:prstGeom>
        </p:spPr>
      </p:pic>
    </p:spTree>
    <p:extLst>
      <p:ext uri="{BB962C8B-B14F-4D97-AF65-F5344CB8AC3E}">
        <p14:creationId xmlns:p14="http://schemas.microsoft.com/office/powerpoint/2010/main" val="41267394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err="1">
                <a:latin typeface="mononoki NF" panose="00000809000000000000" pitchFamily="50" charset="0"/>
              </a:rPr>
              <a:t>MeanShift</a:t>
            </a:r>
            <a:endParaRPr lang="en-US" sz="2800" dirty="0">
              <a:latin typeface="mononoki NF" panose="00000809000000000000" pitchFamily="50" charset="0"/>
            </a:endParaRPr>
          </a:p>
        </p:txBody>
      </p:sp>
      <p:pic>
        <p:nvPicPr>
          <p:cNvPr id="13314" name="Picture 2" descr="Mean-Shift Clustering - PRIMO.ai">
            <a:extLst>
              <a:ext uri="{FF2B5EF4-FFF2-40B4-BE49-F238E27FC236}">
                <a16:creationId xmlns:a16="http://schemas.microsoft.com/office/drawing/2014/main" id="{E422DB93-5359-23E6-DCFB-59732A4BED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54433" y="824205"/>
            <a:ext cx="5710753" cy="5710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0717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pic>
        <p:nvPicPr>
          <p:cNvPr id="6146" name="Picture 2" descr="DBSCAN Clustering Algorithm in Machine Learning - KDnuggets">
            <a:extLst>
              <a:ext uri="{FF2B5EF4-FFF2-40B4-BE49-F238E27FC236}">
                <a16:creationId xmlns:a16="http://schemas.microsoft.com/office/drawing/2014/main" id="{CF37A50D-7556-3471-4EFF-B3DCC73E47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1388" y="1522746"/>
            <a:ext cx="10209224" cy="38125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5142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pic>
        <p:nvPicPr>
          <p:cNvPr id="4098" name="Picture 2" descr="The 5 Clustering Algorithms Data Scientists Need to Know | by George Seif |  Towards Data Science">
            <a:extLst>
              <a:ext uri="{FF2B5EF4-FFF2-40B4-BE49-F238E27FC236}">
                <a16:creationId xmlns:a16="http://schemas.microsoft.com/office/drawing/2014/main" id="{BA3E92F3-C937-9EFA-BFB9-9D45E30FAE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580" y="385317"/>
            <a:ext cx="10314840" cy="61369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42482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a:latin typeface="mononoki NF" panose="00000809000000000000" pitchFamily="50" charset="0"/>
              </a:rPr>
              <a:t>Hierarchical clustering</a:t>
            </a:r>
          </a:p>
        </p:txBody>
      </p:sp>
    </p:spTree>
    <p:extLst>
      <p:ext uri="{BB962C8B-B14F-4D97-AF65-F5344CB8AC3E}">
        <p14:creationId xmlns:p14="http://schemas.microsoft.com/office/powerpoint/2010/main" val="8598245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sz="1400" b="0" i="0" u="none" strike="noStrike" cap="none" dirty="0">
              <a:latin typeface="Arial"/>
              <a:ea typeface="Arial"/>
              <a:cs typeface="Arial"/>
              <a:sym typeface="Arial"/>
            </a:endParaRPr>
          </a:p>
        </p:txBody>
      </p:sp>
      <p:sp>
        <p:nvSpPr>
          <p:cNvPr id="7" name="TextBox 6">
            <a:extLst>
              <a:ext uri="{FF2B5EF4-FFF2-40B4-BE49-F238E27FC236}">
                <a16:creationId xmlns:a16="http://schemas.microsoft.com/office/drawing/2014/main" id="{204127F2-6F0A-EF48-A9F2-9907B84C0366}"/>
              </a:ext>
            </a:extLst>
          </p:cNvPr>
          <p:cNvSpPr txBox="1"/>
          <p:nvPr/>
        </p:nvSpPr>
        <p:spPr>
          <a:xfrm flipH="1">
            <a:off x="524927" y="562595"/>
            <a:ext cx="5747535" cy="523220"/>
          </a:xfrm>
          <a:prstGeom prst="rect">
            <a:avLst/>
          </a:prstGeom>
          <a:noFill/>
        </p:spPr>
        <p:txBody>
          <a:bodyPr wrap="square" rtlCol="0">
            <a:spAutoFit/>
          </a:bodyPr>
          <a:lstStyle/>
          <a:p>
            <a:r>
              <a:rPr lang="en-US" sz="2800" dirty="0">
                <a:latin typeface="mononoki NF" panose="00000809000000000000" pitchFamily="50" charset="0"/>
              </a:rPr>
              <a:t>Bibliography</a:t>
            </a:r>
          </a:p>
        </p:txBody>
      </p:sp>
      <p:sp>
        <p:nvSpPr>
          <p:cNvPr id="2" name="TextBox 1">
            <a:extLst>
              <a:ext uri="{FF2B5EF4-FFF2-40B4-BE49-F238E27FC236}">
                <a16:creationId xmlns:a16="http://schemas.microsoft.com/office/drawing/2014/main" id="{E2513147-4B75-5A8D-9BC1-3E25E4649219}"/>
              </a:ext>
            </a:extLst>
          </p:cNvPr>
          <p:cNvSpPr txBox="1"/>
          <p:nvPr/>
        </p:nvSpPr>
        <p:spPr>
          <a:xfrm>
            <a:off x="734518" y="1588957"/>
            <a:ext cx="10530112" cy="5078313"/>
          </a:xfrm>
          <a:prstGeom prst="rect">
            <a:avLst/>
          </a:prstGeom>
          <a:noFill/>
        </p:spPr>
        <p:txBody>
          <a:bodyPr wrap="square" rtlCol="0">
            <a:spAutoFit/>
          </a:bodyPr>
          <a:lstStyle/>
          <a:p>
            <a:r>
              <a:rPr lang="en-US" dirty="0">
                <a:hlinkClick r:id="rId3"/>
              </a:rPr>
              <a:t>https://github.com/jeremy-jmc/IA-P002</a:t>
            </a:r>
            <a:endParaRPr lang="en-US" dirty="0"/>
          </a:p>
          <a:p>
            <a:r>
              <a:rPr lang="en-US" dirty="0">
                <a:hlinkClick r:id="rId4"/>
              </a:rPr>
              <a:t>https://drive.google.com/drive/u/0/folders/1X3AjOQ2G7NZO3U_0KGYzPXex49vx3Iy-</a:t>
            </a:r>
            <a:endParaRPr lang="en-US" dirty="0"/>
          </a:p>
          <a:p>
            <a:r>
              <a:rPr lang="en-US" dirty="0">
                <a:hlinkClick r:id="rId5"/>
              </a:rPr>
              <a:t>https://towardsdatascience.com/k-means-clustering-introduction-to-machine-learning-algorithms-c96bf0d5d57a</a:t>
            </a:r>
            <a:endParaRPr lang="en-US" dirty="0"/>
          </a:p>
          <a:p>
            <a:r>
              <a:rPr lang="en-US" dirty="0">
                <a:hlinkClick r:id="rId6"/>
              </a:rPr>
              <a:t>https://www.kdnuggets.com/2020/04/dbscan-clustering-algorithm-machine-learning.html</a:t>
            </a:r>
            <a:endParaRPr lang="en-US" dirty="0"/>
          </a:p>
          <a:p>
            <a:r>
              <a:rPr lang="en-US" dirty="0">
                <a:hlinkClick r:id="rId7"/>
              </a:rPr>
              <a:t>https://www.kaggle.com/code/alirezahanifi/customer-segmentation-k-means-dbscan-meanshift</a:t>
            </a:r>
            <a:endParaRPr lang="en-US" dirty="0"/>
          </a:p>
          <a:p>
            <a:r>
              <a:rPr lang="en-US" dirty="0">
                <a:hlinkClick r:id="rId8"/>
              </a:rPr>
              <a:t>https://www.geeksforgeeks.org/difference-between-k-means-and-dbscan-clustering/</a:t>
            </a:r>
            <a:endParaRPr lang="en-US" dirty="0"/>
          </a:p>
          <a:p>
            <a:r>
              <a:rPr lang="en-US" dirty="0">
                <a:hlinkClick r:id="rId9"/>
              </a:rPr>
              <a:t>https://soroushhashemifar.medium.com/kmeans-vs-dbscan-d9d5f9dbee8b</a:t>
            </a:r>
            <a:endParaRPr lang="en-US" dirty="0"/>
          </a:p>
          <a:p>
            <a:endParaRPr lang="en-US" dirty="0"/>
          </a:p>
          <a:p>
            <a:r>
              <a:rPr lang="en-US" dirty="0">
                <a:hlinkClick r:id="rId10"/>
              </a:rPr>
              <a:t>https://es.wikipedia.org/wiki/Silhouette_(clustering)</a:t>
            </a:r>
            <a:endParaRPr lang="en-US" dirty="0"/>
          </a:p>
          <a:p>
            <a:r>
              <a:rPr lang="en-US" dirty="0">
                <a:hlinkClick r:id="rId11"/>
              </a:rPr>
              <a:t>https://tushar-joshi-89.medium.com/silhouette-score-a9f7d8d78f29</a:t>
            </a:r>
            <a:endParaRPr lang="en-US" dirty="0"/>
          </a:p>
          <a:p>
            <a:r>
              <a:rPr lang="en-US" dirty="0">
                <a:hlinkClick r:id="rId12"/>
              </a:rPr>
              <a:t>https://towardsdatascience.com/silhouette-coefficient-validating-clustering-techniques-e976bb81d10c</a:t>
            </a:r>
            <a:endParaRPr lang="en-US" dirty="0"/>
          </a:p>
          <a:p>
            <a:endParaRPr lang="en-US" dirty="0"/>
          </a:p>
          <a:p>
            <a:r>
              <a:rPr lang="en-US" dirty="0">
                <a:hlinkClick r:id="rId7"/>
              </a:rPr>
              <a:t>https://www.kaggle.com/code/alirezahanifi/customer-segmentation-k-means-dbscan-meanshift</a:t>
            </a:r>
            <a:endParaRPr lang="en-US" dirty="0"/>
          </a:p>
          <a:p>
            <a:endParaRPr lang="en-US" dirty="0"/>
          </a:p>
          <a:p>
            <a:r>
              <a:rPr lang="en-US" dirty="0">
                <a:hlinkClick r:id="rId13"/>
              </a:rPr>
              <a:t>https://medium.com/@ainsupriyofficial/unsupervised-learning-clustering-algorithms-fad2d86cce6a</a:t>
            </a:r>
            <a:endParaRPr lang="en-US" dirty="0"/>
          </a:p>
          <a:p>
            <a:r>
              <a:rPr lang="en-US" dirty="0">
                <a:hlinkClick r:id="rId14"/>
              </a:rPr>
              <a:t>https://towardsdatascience.com/the-5-clustering-algorithms-data-scientists-need-to-know-a36d136ef68</a:t>
            </a:r>
            <a:endParaRPr lang="en-US" dirty="0"/>
          </a:p>
          <a:p>
            <a:endParaRPr lang="en-US" dirty="0"/>
          </a:p>
        </p:txBody>
      </p:sp>
    </p:spTree>
    <p:extLst>
      <p:ext uri="{BB962C8B-B14F-4D97-AF65-F5344CB8AC3E}">
        <p14:creationId xmlns:p14="http://schemas.microsoft.com/office/powerpoint/2010/main" val="8971321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BB971-6868-D853-B68F-1D0E07B7963A}"/>
              </a:ext>
            </a:extLst>
          </p:cNvPr>
          <p:cNvSpPr>
            <a:spLocks noGrp="1"/>
          </p:cNvSpPr>
          <p:nvPr>
            <p:ph type="ctrTitle"/>
          </p:nvPr>
        </p:nvSpPr>
        <p:spPr>
          <a:xfrm>
            <a:off x="1523999" y="868362"/>
            <a:ext cx="9144000" cy="2129481"/>
          </a:xfrm>
        </p:spPr>
        <p:txBody>
          <a:bodyPr>
            <a:normAutofit/>
          </a:bodyPr>
          <a:lstStyle/>
          <a:p>
            <a:r>
              <a:rPr lang="en-US" sz="5400" dirty="0">
                <a:latin typeface="mononoki NF" panose="00000809000000000000" pitchFamily="50" charset="0"/>
              </a:rPr>
              <a:t>C7 – Clustering</a:t>
            </a:r>
          </a:p>
        </p:txBody>
      </p:sp>
      <p:sp>
        <p:nvSpPr>
          <p:cNvPr id="3" name="Subtitle 2">
            <a:extLst>
              <a:ext uri="{FF2B5EF4-FFF2-40B4-BE49-F238E27FC236}">
                <a16:creationId xmlns:a16="http://schemas.microsoft.com/office/drawing/2014/main" id="{4CBA92BB-E6A9-F414-13A9-0B420849E6EC}"/>
              </a:ext>
            </a:extLst>
          </p:cNvPr>
          <p:cNvSpPr>
            <a:spLocks noGrp="1"/>
          </p:cNvSpPr>
          <p:nvPr>
            <p:ph type="subTitle" idx="1"/>
          </p:nvPr>
        </p:nvSpPr>
        <p:spPr/>
        <p:txBody>
          <a:bodyPr/>
          <a:lstStyle/>
          <a:p>
            <a:endParaRPr lang="en-US" dirty="0"/>
          </a:p>
        </p:txBody>
      </p:sp>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sz="1400" b="0" i="0" u="none" strike="noStrike" cap="none" dirty="0">
              <a:latin typeface="Arial"/>
              <a:ea typeface="Arial"/>
              <a:cs typeface="Arial"/>
              <a:sym typeface="Arial"/>
            </a:endParaRPr>
          </a:p>
        </p:txBody>
      </p:sp>
    </p:spTree>
    <p:extLst>
      <p:ext uri="{BB962C8B-B14F-4D97-AF65-F5344CB8AC3E}">
        <p14:creationId xmlns:p14="http://schemas.microsoft.com/office/powerpoint/2010/main" val="1660712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a:latin typeface="mononoki NF" panose="00000809000000000000" pitchFamily="50" charset="0"/>
              </a:rPr>
              <a:t>Clustering</a:t>
            </a:r>
          </a:p>
        </p:txBody>
      </p:sp>
      <p:sp>
        <p:nvSpPr>
          <p:cNvPr id="5" name="TextBox 4">
            <a:extLst>
              <a:ext uri="{FF2B5EF4-FFF2-40B4-BE49-F238E27FC236}">
                <a16:creationId xmlns:a16="http://schemas.microsoft.com/office/drawing/2014/main" id="{479514F7-D355-9AF7-7E6D-FF464798F620}"/>
              </a:ext>
            </a:extLst>
          </p:cNvPr>
          <p:cNvSpPr txBox="1"/>
          <p:nvPr/>
        </p:nvSpPr>
        <p:spPr>
          <a:xfrm>
            <a:off x="524927" y="1371088"/>
            <a:ext cx="1091777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ML technique, like Regression and Classification</a:t>
            </a:r>
          </a:p>
          <a:p>
            <a:pPr marL="285750" indent="-285750">
              <a:buFont typeface="Arial" panose="020B0604020202020204" pitchFamily="34" charset="0"/>
              <a:buChar char="•"/>
            </a:pPr>
            <a:r>
              <a:rPr lang="en-US" dirty="0"/>
              <a:t>Unsupervised technique</a:t>
            </a:r>
          </a:p>
          <a:p>
            <a:pPr marL="285750" indent="-285750">
              <a:buFont typeface="Arial" panose="020B0604020202020204" pitchFamily="34" charset="0"/>
              <a:buChar char="•"/>
            </a:pPr>
            <a:r>
              <a:rPr lang="en-US" b="1" dirty="0"/>
              <a:t>Clustering</a:t>
            </a:r>
            <a:r>
              <a:rPr lang="en-US" dirty="0"/>
              <a:t> is the task of dividing the data points into a number of groups such that the two data points in the same group have same features whereas two data points each in different groups contain dissimilar features. It is basically the grouping of data points based on similarity and dissimilarity.</a:t>
            </a:r>
          </a:p>
        </p:txBody>
      </p:sp>
      <p:pic>
        <p:nvPicPr>
          <p:cNvPr id="6" name="Picture 5">
            <a:extLst>
              <a:ext uri="{FF2B5EF4-FFF2-40B4-BE49-F238E27FC236}">
                <a16:creationId xmlns:a16="http://schemas.microsoft.com/office/drawing/2014/main" id="{F664B02D-E3B7-01D7-1F99-5AB70AC2BA3A}"/>
              </a:ext>
            </a:extLst>
          </p:cNvPr>
          <p:cNvPicPr>
            <a:picLocks noChangeAspect="1"/>
          </p:cNvPicPr>
          <p:nvPr/>
        </p:nvPicPr>
        <p:blipFill>
          <a:blip r:embed="rId3"/>
          <a:stretch>
            <a:fillRect/>
          </a:stretch>
        </p:blipFill>
        <p:spPr>
          <a:xfrm>
            <a:off x="1785346" y="3133689"/>
            <a:ext cx="8621307" cy="3338963"/>
          </a:xfrm>
          <a:prstGeom prst="rect">
            <a:avLst/>
          </a:prstGeom>
        </p:spPr>
      </p:pic>
      <p:sp>
        <p:nvSpPr>
          <p:cNvPr id="7" name="TextBox 6">
            <a:extLst>
              <a:ext uri="{FF2B5EF4-FFF2-40B4-BE49-F238E27FC236}">
                <a16:creationId xmlns:a16="http://schemas.microsoft.com/office/drawing/2014/main" id="{F058B886-3A2E-F49A-6F35-5737347A50D4}"/>
              </a:ext>
            </a:extLst>
          </p:cNvPr>
          <p:cNvSpPr txBox="1"/>
          <p:nvPr/>
        </p:nvSpPr>
        <p:spPr>
          <a:xfrm>
            <a:off x="524926" y="1371088"/>
            <a:ext cx="1091777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ML technique, like Regression and Classification</a:t>
            </a:r>
          </a:p>
          <a:p>
            <a:pPr marL="285750" indent="-285750">
              <a:buFont typeface="Arial" panose="020B0604020202020204" pitchFamily="34" charset="0"/>
              <a:buChar char="•"/>
            </a:pPr>
            <a:r>
              <a:rPr lang="en-US" dirty="0"/>
              <a:t>Unsupervised technique</a:t>
            </a:r>
          </a:p>
          <a:p>
            <a:pPr marL="285750" indent="-285750">
              <a:buFont typeface="Arial" panose="020B0604020202020204" pitchFamily="34" charset="0"/>
              <a:buChar char="•"/>
            </a:pPr>
            <a:r>
              <a:rPr lang="en-US" b="1" dirty="0"/>
              <a:t>Clustering</a:t>
            </a:r>
            <a:r>
              <a:rPr lang="en-US" dirty="0"/>
              <a:t> is the task of dividing the data points into a number of groups such that the two data points in the same group have same features whereas two data points each in different groups contain dissimilar features. It is basically the grouping of data points based on similarity and dissimilarity.</a:t>
            </a:r>
          </a:p>
        </p:txBody>
      </p:sp>
    </p:spTree>
    <p:extLst>
      <p:ext uri="{BB962C8B-B14F-4D97-AF65-F5344CB8AC3E}">
        <p14:creationId xmlns:p14="http://schemas.microsoft.com/office/powerpoint/2010/main" val="2385833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err="1">
                <a:latin typeface="mononoki NF" panose="00000809000000000000" pitchFamily="50" charset="0"/>
              </a:rPr>
              <a:t>KMeans</a:t>
            </a:r>
            <a:endParaRPr lang="en-US" sz="2800" dirty="0">
              <a:latin typeface="mononoki NF" panose="00000809000000000000" pitchFamily="50" charset="0"/>
            </a:endParaRPr>
          </a:p>
        </p:txBody>
      </p:sp>
      <p:pic>
        <p:nvPicPr>
          <p:cNvPr id="10242" name="Picture 2" descr="K-Means Clustering. K-Means Clustering is an unsupervised… | by harish  reddy | Analytics Vidhya | Medium">
            <a:extLst>
              <a:ext uri="{FF2B5EF4-FFF2-40B4-BE49-F238E27FC236}">
                <a16:creationId xmlns:a16="http://schemas.microsoft.com/office/drawing/2014/main" id="{0EE86BAB-6F9D-D876-FB29-737E10DBF5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8536" y="824205"/>
            <a:ext cx="5542547" cy="55425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0686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a:latin typeface="mononoki NF" panose="00000809000000000000" pitchFamily="50" charset="0"/>
              </a:rPr>
              <a:t>K-Means</a:t>
            </a:r>
          </a:p>
        </p:txBody>
      </p:sp>
      <p:sp>
        <p:nvSpPr>
          <p:cNvPr id="5" name="TextBox 4">
            <a:extLst>
              <a:ext uri="{FF2B5EF4-FFF2-40B4-BE49-F238E27FC236}">
                <a16:creationId xmlns:a16="http://schemas.microsoft.com/office/drawing/2014/main" id="{8DADECBB-AE13-4BF9-4FE0-EA1CA8890B5A}"/>
              </a:ext>
            </a:extLst>
          </p:cNvPr>
          <p:cNvSpPr txBox="1"/>
          <p:nvPr/>
        </p:nvSpPr>
        <p:spPr>
          <a:xfrm>
            <a:off x="524926" y="1142001"/>
            <a:ext cx="10917773" cy="2031325"/>
          </a:xfrm>
          <a:prstGeom prst="rect">
            <a:avLst/>
          </a:prstGeom>
          <a:noFill/>
        </p:spPr>
        <p:txBody>
          <a:bodyPr wrap="square" rtlCol="0">
            <a:spAutoFit/>
          </a:bodyPr>
          <a:lstStyle/>
          <a:p>
            <a:r>
              <a:rPr lang="en-US" sz="1400" dirty="0">
                <a:solidFill>
                  <a:srgbClr val="0070C0"/>
                </a:solidFill>
                <a:latin typeface="mononoki NF" panose="00000809000000000000" pitchFamily="50" charset="0"/>
                <a:cs typeface="Courier New" panose="02070309020205020404" pitchFamily="49" charset="0"/>
              </a:rPr>
              <a:t>1. Choose the number of clusters(K) and obtain the data points </a:t>
            </a:r>
          </a:p>
          <a:p>
            <a:r>
              <a:rPr lang="en-US" sz="1400" dirty="0">
                <a:solidFill>
                  <a:srgbClr val="0070C0"/>
                </a:solidFill>
                <a:latin typeface="mononoki NF" panose="00000809000000000000" pitchFamily="50" charset="0"/>
                <a:cs typeface="Courier New" panose="02070309020205020404" pitchFamily="49" charset="0"/>
              </a:rPr>
              <a:t>2. Place the centroids c_1, c_2, ..... </a:t>
            </a:r>
            <a:r>
              <a:rPr lang="en-US" sz="1400" dirty="0" err="1">
                <a:solidFill>
                  <a:srgbClr val="0070C0"/>
                </a:solidFill>
                <a:latin typeface="mononoki NF" panose="00000809000000000000" pitchFamily="50" charset="0"/>
                <a:cs typeface="Courier New" panose="02070309020205020404" pitchFamily="49" charset="0"/>
              </a:rPr>
              <a:t>c_k</a:t>
            </a:r>
            <a:r>
              <a:rPr lang="en-US" sz="1400" dirty="0">
                <a:solidFill>
                  <a:srgbClr val="0070C0"/>
                </a:solidFill>
                <a:latin typeface="mononoki NF" panose="00000809000000000000" pitchFamily="50" charset="0"/>
                <a:cs typeface="Courier New" panose="02070309020205020404" pitchFamily="49" charset="0"/>
              </a:rPr>
              <a:t> randomly </a:t>
            </a:r>
          </a:p>
          <a:p>
            <a:r>
              <a:rPr lang="en-US" sz="1400" dirty="0">
                <a:solidFill>
                  <a:srgbClr val="0070C0"/>
                </a:solidFill>
                <a:latin typeface="mononoki NF" panose="00000809000000000000" pitchFamily="50" charset="0"/>
                <a:cs typeface="Courier New" panose="02070309020205020404" pitchFamily="49" charset="0"/>
              </a:rPr>
              <a:t>3. Repeat steps 4 and 5 until convergence or until the end of a fixed number of iterations</a:t>
            </a:r>
          </a:p>
          <a:p>
            <a:r>
              <a:rPr lang="en-US" sz="1400" dirty="0">
                <a:solidFill>
                  <a:srgbClr val="0070C0"/>
                </a:solidFill>
                <a:latin typeface="mononoki NF" panose="00000809000000000000" pitchFamily="50" charset="0"/>
                <a:cs typeface="Courier New" panose="02070309020205020404" pitchFamily="49" charset="0"/>
              </a:rPr>
              <a:t>4. for each data point </a:t>
            </a:r>
            <a:r>
              <a:rPr lang="en-US" sz="1400" dirty="0" err="1">
                <a:solidFill>
                  <a:srgbClr val="0070C0"/>
                </a:solidFill>
                <a:latin typeface="mononoki NF" panose="00000809000000000000" pitchFamily="50" charset="0"/>
                <a:cs typeface="Courier New" panose="02070309020205020404" pitchFamily="49" charset="0"/>
              </a:rPr>
              <a:t>x_i</a:t>
            </a:r>
            <a:r>
              <a:rPr lang="en-US" sz="1400" dirty="0">
                <a:solidFill>
                  <a:srgbClr val="0070C0"/>
                </a:solidFill>
                <a:latin typeface="mononoki NF" panose="00000809000000000000" pitchFamily="50" charset="0"/>
                <a:cs typeface="Courier New" panose="02070309020205020404" pitchFamily="49" charset="0"/>
              </a:rPr>
              <a:t>:</a:t>
            </a:r>
          </a:p>
          <a:p>
            <a:r>
              <a:rPr lang="en-US" sz="1400" dirty="0">
                <a:solidFill>
                  <a:srgbClr val="0070C0"/>
                </a:solidFill>
                <a:latin typeface="mononoki NF" panose="00000809000000000000" pitchFamily="50" charset="0"/>
                <a:cs typeface="Courier New" panose="02070309020205020404" pitchFamily="49" charset="0"/>
              </a:rPr>
              <a:t>       - find the nearest centroid(c_1, c_2 .. </a:t>
            </a:r>
            <a:r>
              <a:rPr lang="en-US" sz="1400" dirty="0" err="1">
                <a:solidFill>
                  <a:srgbClr val="0070C0"/>
                </a:solidFill>
                <a:latin typeface="mononoki NF" panose="00000809000000000000" pitchFamily="50" charset="0"/>
                <a:cs typeface="Courier New" panose="02070309020205020404" pitchFamily="49" charset="0"/>
              </a:rPr>
              <a:t>c_k</a:t>
            </a:r>
            <a:r>
              <a:rPr lang="en-US" sz="1400" dirty="0">
                <a:solidFill>
                  <a:srgbClr val="0070C0"/>
                </a:solidFill>
                <a:latin typeface="mononoki NF" panose="00000809000000000000" pitchFamily="50" charset="0"/>
                <a:cs typeface="Courier New" panose="02070309020205020404" pitchFamily="49" charset="0"/>
              </a:rPr>
              <a:t>) </a:t>
            </a:r>
          </a:p>
          <a:p>
            <a:r>
              <a:rPr lang="en-US" sz="1400" dirty="0">
                <a:solidFill>
                  <a:srgbClr val="0070C0"/>
                </a:solidFill>
                <a:latin typeface="mononoki NF" panose="00000809000000000000" pitchFamily="50" charset="0"/>
                <a:cs typeface="Courier New" panose="02070309020205020404" pitchFamily="49" charset="0"/>
              </a:rPr>
              <a:t>       - assign the point to that cluster </a:t>
            </a:r>
          </a:p>
          <a:p>
            <a:r>
              <a:rPr lang="en-US" sz="1400" dirty="0">
                <a:solidFill>
                  <a:srgbClr val="0070C0"/>
                </a:solidFill>
                <a:latin typeface="mononoki NF" panose="00000809000000000000" pitchFamily="50" charset="0"/>
                <a:cs typeface="Courier New" panose="02070309020205020404" pitchFamily="49" charset="0"/>
              </a:rPr>
              <a:t>5. for each cluster j = 1..k</a:t>
            </a:r>
          </a:p>
          <a:p>
            <a:r>
              <a:rPr lang="en-US" sz="1400" dirty="0">
                <a:solidFill>
                  <a:srgbClr val="0070C0"/>
                </a:solidFill>
                <a:latin typeface="mononoki NF" panose="00000809000000000000" pitchFamily="50" charset="0"/>
                <a:cs typeface="Courier New" panose="02070309020205020404" pitchFamily="49" charset="0"/>
              </a:rPr>
              <a:t>       - new centroid = mean of all points assigned to that cluster</a:t>
            </a:r>
          </a:p>
          <a:p>
            <a:r>
              <a:rPr lang="en-US" sz="1400" dirty="0">
                <a:solidFill>
                  <a:srgbClr val="0070C0"/>
                </a:solidFill>
                <a:latin typeface="mononoki NF" panose="00000809000000000000" pitchFamily="50" charset="0"/>
                <a:cs typeface="Courier New" panose="02070309020205020404" pitchFamily="49" charset="0"/>
              </a:rPr>
              <a:t>6. End </a:t>
            </a:r>
          </a:p>
        </p:txBody>
      </p:sp>
      <p:pic>
        <p:nvPicPr>
          <p:cNvPr id="1027" name="Picture 3">
            <a:extLst>
              <a:ext uri="{FF2B5EF4-FFF2-40B4-BE49-F238E27FC236}">
                <a16:creationId xmlns:a16="http://schemas.microsoft.com/office/drawing/2014/main" id="{E3D8C21F-0C81-7061-EB2F-711A910A08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31641" y="3167417"/>
            <a:ext cx="3556338" cy="3556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3366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err="1">
                <a:latin typeface="mononoki NF" panose="00000809000000000000" pitchFamily="50" charset="0"/>
              </a:rPr>
              <a:t>KMeans</a:t>
            </a:r>
            <a:endParaRPr lang="en-US" sz="2800" dirty="0">
              <a:latin typeface="mononoki NF" panose="00000809000000000000" pitchFamily="50" charset="0"/>
            </a:endParaRPr>
          </a:p>
        </p:txBody>
      </p:sp>
      <p:sp>
        <p:nvSpPr>
          <p:cNvPr id="3" name="TextBox 2">
            <a:extLst>
              <a:ext uri="{FF2B5EF4-FFF2-40B4-BE49-F238E27FC236}">
                <a16:creationId xmlns:a16="http://schemas.microsoft.com/office/drawing/2014/main" id="{FDB7612C-820A-41A3-627F-E745012959B0}"/>
              </a:ext>
            </a:extLst>
          </p:cNvPr>
          <p:cNvSpPr txBox="1"/>
          <p:nvPr/>
        </p:nvSpPr>
        <p:spPr>
          <a:xfrm>
            <a:off x="524925" y="1138674"/>
            <a:ext cx="11169768" cy="646331"/>
          </a:xfrm>
          <a:prstGeom prst="rect">
            <a:avLst/>
          </a:prstGeom>
          <a:noFill/>
        </p:spPr>
        <p:txBody>
          <a:bodyPr wrap="square" rtlCol="0">
            <a:spAutoFit/>
          </a:bodyPr>
          <a:lstStyle/>
          <a:p>
            <a:pPr marL="285750" indent="-285750">
              <a:buFont typeface="Arial" panose="020B0604020202020204" pitchFamily="34" charset="0"/>
              <a:buChar char="•"/>
            </a:pPr>
            <a:r>
              <a:rPr lang="en-US" dirty="0"/>
              <a:t>Best K? Elbow method</a:t>
            </a:r>
          </a:p>
          <a:p>
            <a:pPr marL="285750" indent="-285750">
              <a:buFont typeface="Arial" panose="020B0604020202020204" pitchFamily="34" charset="0"/>
              <a:buChar char="•"/>
            </a:pPr>
            <a:r>
              <a:rPr lang="en-US" dirty="0"/>
              <a:t>Centroid initialization? K-means++</a:t>
            </a:r>
          </a:p>
        </p:txBody>
      </p:sp>
      <p:pic>
        <p:nvPicPr>
          <p:cNvPr id="3074" name="Picture 2">
            <a:extLst>
              <a:ext uri="{FF2B5EF4-FFF2-40B4-BE49-F238E27FC236}">
                <a16:creationId xmlns:a16="http://schemas.microsoft.com/office/drawing/2014/main" id="{E7F01ADE-220B-E3A8-4796-A46A6C00A6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7406" y="4222121"/>
            <a:ext cx="4797187" cy="264530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83546E9F-027E-B64D-F9E0-0BF88FF89C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7058" y="1913278"/>
            <a:ext cx="6605501" cy="21557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7314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a:latin typeface="mononoki NF" panose="00000809000000000000" pitchFamily="50" charset="0"/>
              </a:rPr>
              <a:t>WCSS (Within-cluster sums of squares)</a:t>
            </a:r>
          </a:p>
        </p:txBody>
      </p:sp>
      <p:grpSp>
        <p:nvGrpSpPr>
          <p:cNvPr id="7" name="Group 6">
            <a:extLst>
              <a:ext uri="{FF2B5EF4-FFF2-40B4-BE49-F238E27FC236}">
                <a16:creationId xmlns:a16="http://schemas.microsoft.com/office/drawing/2014/main" id="{F52BB2C7-DF43-CEA0-A4AF-06C8CCF882FD}"/>
              </a:ext>
            </a:extLst>
          </p:cNvPr>
          <p:cNvGrpSpPr/>
          <p:nvPr/>
        </p:nvGrpSpPr>
        <p:grpSpPr>
          <a:xfrm>
            <a:off x="2451699" y="1985761"/>
            <a:ext cx="7316221" cy="2886478"/>
            <a:chOff x="2451699" y="1568923"/>
            <a:chExt cx="7316221" cy="2886478"/>
          </a:xfrm>
        </p:grpSpPr>
        <p:pic>
          <p:nvPicPr>
            <p:cNvPr id="5" name="Picture 4">
              <a:extLst>
                <a:ext uri="{FF2B5EF4-FFF2-40B4-BE49-F238E27FC236}">
                  <a16:creationId xmlns:a16="http://schemas.microsoft.com/office/drawing/2014/main" id="{2F092399-3952-195E-5AF0-AF0D6111230F}"/>
                </a:ext>
              </a:extLst>
            </p:cNvPr>
            <p:cNvPicPr>
              <a:picLocks noChangeAspect="1"/>
            </p:cNvPicPr>
            <p:nvPr/>
          </p:nvPicPr>
          <p:blipFill>
            <a:blip r:embed="rId3"/>
            <a:stretch>
              <a:fillRect/>
            </a:stretch>
          </p:blipFill>
          <p:spPr>
            <a:xfrm>
              <a:off x="2451699" y="1568923"/>
              <a:ext cx="7316221" cy="2886478"/>
            </a:xfrm>
            <a:prstGeom prst="rect">
              <a:avLst/>
            </a:prstGeom>
          </p:spPr>
        </p:pic>
        <p:sp>
          <p:nvSpPr>
            <p:cNvPr id="6" name="Rectangle 5">
              <a:extLst>
                <a:ext uri="{FF2B5EF4-FFF2-40B4-BE49-F238E27FC236}">
                  <a16:creationId xmlns:a16="http://schemas.microsoft.com/office/drawing/2014/main" id="{7256857D-A414-1E21-045E-15742EBF0B68}"/>
                </a:ext>
              </a:extLst>
            </p:cNvPr>
            <p:cNvSpPr/>
            <p:nvPr/>
          </p:nvSpPr>
          <p:spPr>
            <a:xfrm>
              <a:off x="3214540" y="2121031"/>
              <a:ext cx="1696825" cy="98038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grpSp>
    </p:spTree>
    <p:extLst>
      <p:ext uri="{BB962C8B-B14F-4D97-AF65-F5344CB8AC3E}">
        <p14:creationId xmlns:p14="http://schemas.microsoft.com/office/powerpoint/2010/main" val="1783072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a:latin typeface="mononoki NF" panose="00000809000000000000" pitchFamily="50" charset="0"/>
              </a:rPr>
              <a:t>Silhouette score</a:t>
            </a:r>
          </a:p>
        </p:txBody>
      </p:sp>
      <p:pic>
        <p:nvPicPr>
          <p:cNvPr id="4100" name="Picture 4">
            <a:extLst>
              <a:ext uri="{FF2B5EF4-FFF2-40B4-BE49-F238E27FC236}">
                <a16:creationId xmlns:a16="http://schemas.microsoft.com/office/drawing/2014/main" id="{5D37FCA1-9029-4861-4C05-C54E5E573E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33349" y="292004"/>
            <a:ext cx="3552921" cy="1561132"/>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169595CA-C99F-F056-7B39-4E6AC29859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9200" y="1272111"/>
            <a:ext cx="4057650" cy="1162050"/>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77118685-36C3-4EF3-2483-083B41F33E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57550" y="1272111"/>
            <a:ext cx="3905250" cy="1066800"/>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An illustrative figure to show how Silhouette score is calculated Source: Author original image">
            <a:extLst>
              <a:ext uri="{FF2B5EF4-FFF2-40B4-BE49-F238E27FC236}">
                <a16:creationId xmlns:a16="http://schemas.microsoft.com/office/drawing/2014/main" id="{DF5FF152-C92E-CAB3-403E-6033C28D142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368" t="3452" r="2271" b="3121"/>
          <a:stretch/>
        </p:blipFill>
        <p:spPr bwMode="auto">
          <a:xfrm>
            <a:off x="2977079" y="2620457"/>
            <a:ext cx="6237841" cy="4103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2231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p4">
            <a:extLst>
              <a:ext uri="{FF2B5EF4-FFF2-40B4-BE49-F238E27FC236}">
                <a16:creationId xmlns:a16="http://schemas.microsoft.com/office/drawing/2014/main" id="{AE8634E0-9714-33FD-74AA-29D70D636836}"/>
              </a:ext>
            </a:extLst>
          </p:cNvPr>
          <p:cNvSpPr txBox="1"/>
          <p:nvPr/>
        </p:nvSpPr>
        <p:spPr>
          <a:xfrm>
            <a:off x="369202" y="134245"/>
            <a:ext cx="5390154" cy="251072"/>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Calibri"/>
              <a:buNone/>
            </a:pPr>
            <a:r>
              <a:rPr lang="en-US" sz="1200" dirty="0">
                <a:latin typeface="Calibri"/>
                <a:ea typeface="Arial"/>
                <a:cs typeface="Calibri"/>
                <a:sym typeface="Calibri"/>
              </a:rPr>
              <a:t>my humble ML course</a:t>
            </a:r>
            <a:endParaRPr lang="en-US" sz="1400" b="0" i="0" u="none" strike="noStrike" cap="none" dirty="0">
              <a:latin typeface="Arial"/>
              <a:ea typeface="Arial"/>
              <a:cs typeface="Arial"/>
              <a:sym typeface="Arial"/>
            </a:endParaRPr>
          </a:p>
        </p:txBody>
      </p:sp>
      <p:sp>
        <p:nvSpPr>
          <p:cNvPr id="2" name="TextBox 1">
            <a:extLst>
              <a:ext uri="{FF2B5EF4-FFF2-40B4-BE49-F238E27FC236}">
                <a16:creationId xmlns:a16="http://schemas.microsoft.com/office/drawing/2014/main" id="{57B1274A-F103-6755-BB4C-F11BBBDDB070}"/>
              </a:ext>
            </a:extLst>
          </p:cNvPr>
          <p:cNvSpPr txBox="1"/>
          <p:nvPr/>
        </p:nvSpPr>
        <p:spPr>
          <a:xfrm flipH="1">
            <a:off x="524926" y="562595"/>
            <a:ext cx="11169768" cy="523220"/>
          </a:xfrm>
          <a:prstGeom prst="rect">
            <a:avLst/>
          </a:prstGeom>
          <a:noFill/>
        </p:spPr>
        <p:txBody>
          <a:bodyPr wrap="square" rtlCol="0">
            <a:spAutoFit/>
          </a:bodyPr>
          <a:lstStyle/>
          <a:p>
            <a:r>
              <a:rPr lang="en-US" sz="2800" dirty="0">
                <a:latin typeface="mononoki NF" panose="00000809000000000000" pitchFamily="50" charset="0"/>
              </a:rPr>
              <a:t>Silhouette score</a:t>
            </a:r>
          </a:p>
        </p:txBody>
      </p:sp>
      <p:pic>
        <p:nvPicPr>
          <p:cNvPr id="12290" name="Picture 2" descr="centered image">
            <a:extLst>
              <a:ext uri="{FF2B5EF4-FFF2-40B4-BE49-F238E27FC236}">
                <a16:creationId xmlns:a16="http://schemas.microsoft.com/office/drawing/2014/main" id="{0A09D63B-7735-C131-D8C5-FAB8286CF5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4313" y="1757586"/>
            <a:ext cx="8950993" cy="502632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AA144D7-CD22-C908-D0AA-9EA5EE16AD32}"/>
              </a:ext>
            </a:extLst>
          </p:cNvPr>
          <p:cNvSpPr txBox="1"/>
          <p:nvPr/>
        </p:nvSpPr>
        <p:spPr>
          <a:xfrm>
            <a:off x="637112" y="1263093"/>
            <a:ext cx="10917773" cy="923330"/>
          </a:xfrm>
          <a:prstGeom prst="rect">
            <a:avLst/>
          </a:prstGeom>
          <a:noFill/>
        </p:spPr>
        <p:txBody>
          <a:bodyPr wrap="square" rtlCol="0">
            <a:spAutoFit/>
          </a:bodyPr>
          <a:lstStyle/>
          <a:p>
            <a:pPr algn="l"/>
            <a:r>
              <a:rPr lang="en-US" b="0" i="0" dirty="0">
                <a:solidFill>
                  <a:srgbClr val="242424"/>
                </a:solidFill>
                <a:effectLst/>
                <a:latin typeface="source-serif-pro"/>
              </a:rPr>
              <a:t>1: Means clusters are well apart from each other and clearly distinguished.</a:t>
            </a:r>
          </a:p>
          <a:p>
            <a:pPr algn="l"/>
            <a:r>
              <a:rPr lang="en-US" b="0" i="0" dirty="0">
                <a:solidFill>
                  <a:srgbClr val="242424"/>
                </a:solidFill>
                <a:effectLst/>
                <a:latin typeface="source-serif-pro"/>
              </a:rPr>
              <a:t>0: Means clusters are indifferent, or we can say that the distance between clusters is not significant.</a:t>
            </a:r>
          </a:p>
          <a:p>
            <a:pPr algn="l"/>
            <a:r>
              <a:rPr lang="en-US" b="0" i="0" dirty="0">
                <a:solidFill>
                  <a:srgbClr val="242424"/>
                </a:solidFill>
                <a:effectLst/>
                <a:latin typeface="source-serif-pro"/>
              </a:rPr>
              <a:t>-1: Means clusters are assigned in the wrong way.</a:t>
            </a:r>
          </a:p>
        </p:txBody>
      </p:sp>
    </p:spTree>
    <p:extLst>
      <p:ext uri="{BB962C8B-B14F-4D97-AF65-F5344CB8AC3E}">
        <p14:creationId xmlns:p14="http://schemas.microsoft.com/office/powerpoint/2010/main" val="14396913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TotalTime>
  <Words>879</Words>
  <Application>Microsoft Office PowerPoint</Application>
  <PresentationFormat>Widescreen</PresentationFormat>
  <Paragraphs>127</Paragraphs>
  <Slides>19</Slides>
  <Notes>19</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Arial (Headings)</vt:lpstr>
      <vt:lpstr>Calibri</vt:lpstr>
      <vt:lpstr>Calibri Light</vt:lpstr>
      <vt:lpstr>Courier New</vt:lpstr>
      <vt:lpstr>mononoki NF</vt:lpstr>
      <vt:lpstr>source-serif-pro</vt:lpstr>
      <vt:lpstr>Wingdings</vt:lpstr>
      <vt:lpstr>Office Theme</vt:lpstr>
      <vt:lpstr>PowerPoint Presentation</vt:lpstr>
      <vt:lpstr>C7 – Clustering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Jeremy Matos Cangalaya</dc:creator>
  <cp:lastModifiedBy>Jeremy Matos Cangalaya</cp:lastModifiedBy>
  <cp:revision>7</cp:revision>
  <dcterms:created xsi:type="dcterms:W3CDTF">2023-08-20T03:48:28Z</dcterms:created>
  <dcterms:modified xsi:type="dcterms:W3CDTF">2023-08-20T23:35:07Z</dcterms:modified>
</cp:coreProperties>
</file>

<file path=docProps/thumbnail.jpeg>
</file>